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8"/>
  </p:notesMasterIdLst>
  <p:sldIdLst>
    <p:sldId id="877" r:id="rId2"/>
    <p:sldId id="1158" r:id="rId3"/>
    <p:sldId id="1144" r:id="rId4"/>
    <p:sldId id="1145" r:id="rId5"/>
    <p:sldId id="1159" r:id="rId6"/>
    <p:sldId id="1160" r:id="rId7"/>
    <p:sldId id="783" r:id="rId8"/>
    <p:sldId id="340" r:id="rId9"/>
    <p:sldId id="1166" r:id="rId10"/>
    <p:sldId id="859" r:id="rId11"/>
    <p:sldId id="1167" r:id="rId12"/>
    <p:sldId id="1010" r:id="rId13"/>
    <p:sldId id="1161" r:id="rId14"/>
    <p:sldId id="301" r:id="rId15"/>
    <p:sldId id="1168" r:id="rId16"/>
    <p:sldId id="32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158"/>
  </p:normalViewPr>
  <p:slideViewPr>
    <p:cSldViewPr snapToGrid="0" snapToObjects="1">
      <p:cViewPr varScale="1">
        <p:scale>
          <a:sx n="102" d="100"/>
          <a:sy n="102" d="100"/>
        </p:scale>
        <p:origin x="15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7C9D9-8D22-43AF-9409-8821E78DE83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106707F-06E8-40E0-8404-EBEF6D250FE2}">
      <dgm:prSet custT="1"/>
      <dgm:spPr/>
      <dgm:t>
        <a:bodyPr/>
        <a:lstStyle/>
        <a:p>
          <a:pPr>
            <a:lnSpc>
              <a:spcPct val="100000"/>
            </a:lnSpc>
          </a:pPr>
          <a:r>
            <a:rPr lang="en-US" sz="1600" dirty="0"/>
            <a:t>20,991 mHealth apps</a:t>
          </a:r>
        </a:p>
      </dgm:t>
    </dgm:pt>
    <dgm:pt modelId="{571DBB57-70D6-4712-8B40-218C9445E50E}" type="parTrans" cxnId="{952A6BAA-151E-4DDD-B5F7-8EE4C6877238}">
      <dgm:prSet/>
      <dgm:spPr/>
      <dgm:t>
        <a:bodyPr/>
        <a:lstStyle/>
        <a:p>
          <a:endParaRPr lang="en-US"/>
        </a:p>
      </dgm:t>
    </dgm:pt>
    <dgm:pt modelId="{5EABD1FA-A831-44D4-AFFA-F25E5D789EE7}" type="sibTrans" cxnId="{952A6BAA-151E-4DDD-B5F7-8EE4C6877238}">
      <dgm:prSet/>
      <dgm:spPr/>
      <dgm:t>
        <a:bodyPr/>
        <a:lstStyle/>
        <a:p>
          <a:endParaRPr lang="en-US"/>
        </a:p>
      </dgm:t>
    </dgm:pt>
    <dgm:pt modelId="{C99664C4-C22B-43D0-B52B-9C28D810EC7E}">
      <dgm:prSet custT="1"/>
      <dgm:spPr/>
      <dgm:t>
        <a:bodyPr/>
        <a:lstStyle/>
        <a:p>
          <a:pPr>
            <a:lnSpc>
              <a:spcPct val="100000"/>
            </a:lnSpc>
          </a:pPr>
          <a:r>
            <a:rPr lang="en-US" sz="1600" b="1" dirty="0">
              <a:solidFill>
                <a:schemeClr val="accent6"/>
              </a:solidFill>
            </a:rPr>
            <a:t>88.0% </a:t>
          </a:r>
          <a:r>
            <a:rPr lang="en-US" sz="1600" dirty="0"/>
            <a:t>included code that could potentially collect user data.</a:t>
          </a:r>
        </a:p>
      </dgm:t>
    </dgm:pt>
    <dgm:pt modelId="{90F39C19-93C3-4F12-BB5D-10B6E554ED16}" type="parTrans" cxnId="{1BEA4ACA-2D22-4910-AF59-2010032A0AED}">
      <dgm:prSet/>
      <dgm:spPr/>
      <dgm:t>
        <a:bodyPr/>
        <a:lstStyle/>
        <a:p>
          <a:endParaRPr lang="en-US"/>
        </a:p>
      </dgm:t>
    </dgm:pt>
    <dgm:pt modelId="{934933FF-240E-420A-B262-7A26A98E326D}" type="sibTrans" cxnId="{1BEA4ACA-2D22-4910-AF59-2010032A0AED}">
      <dgm:prSet/>
      <dgm:spPr/>
      <dgm:t>
        <a:bodyPr/>
        <a:lstStyle/>
        <a:p>
          <a:endParaRPr lang="en-US"/>
        </a:p>
      </dgm:t>
    </dgm:pt>
    <dgm:pt modelId="{CE18B369-B7A1-40CD-B06A-3BBBD7960450}">
      <dgm:prSet custT="1"/>
      <dgm:spPr/>
      <dgm:t>
        <a:bodyPr/>
        <a:lstStyle/>
        <a:p>
          <a:pPr>
            <a:lnSpc>
              <a:spcPct val="100000"/>
            </a:lnSpc>
          </a:pPr>
          <a:r>
            <a:rPr lang="en-US" sz="1600" dirty="0"/>
            <a:t>3.9% transmitted user information in their traffic.</a:t>
          </a:r>
        </a:p>
      </dgm:t>
    </dgm:pt>
    <dgm:pt modelId="{7C6F28F9-55D7-4521-BDC8-BC33509293CD}" type="parTrans" cxnId="{30A5A82A-2E12-47CC-9AAA-4D4402434CE0}">
      <dgm:prSet/>
      <dgm:spPr/>
      <dgm:t>
        <a:bodyPr/>
        <a:lstStyle/>
        <a:p>
          <a:endParaRPr lang="en-US"/>
        </a:p>
      </dgm:t>
    </dgm:pt>
    <dgm:pt modelId="{CC8AF137-89A0-4215-BBE7-8DE35AAEA939}" type="sibTrans" cxnId="{30A5A82A-2E12-47CC-9AAA-4D4402434CE0}">
      <dgm:prSet/>
      <dgm:spPr/>
      <dgm:t>
        <a:bodyPr/>
        <a:lstStyle/>
        <a:p>
          <a:endParaRPr lang="en-US"/>
        </a:p>
      </dgm:t>
    </dgm:pt>
    <dgm:pt modelId="{59AE65DB-5E4B-46FC-A9A9-E61904B9C95F}">
      <dgm:prSet custT="1"/>
      <dgm:spPr/>
      <dgm:t>
        <a:bodyPr/>
        <a:lstStyle/>
        <a:p>
          <a:pPr>
            <a:lnSpc>
              <a:spcPct val="100000"/>
            </a:lnSpc>
          </a:pPr>
          <a:r>
            <a:rPr lang="en-US" sz="1600" b="1" dirty="0">
              <a:solidFill>
                <a:schemeClr val="accent2"/>
              </a:solidFill>
            </a:rPr>
            <a:t>28.1% </a:t>
          </a:r>
          <a:r>
            <a:rPr lang="en-US" sz="1600" dirty="0"/>
            <a:t>provided no privacy policies</a:t>
          </a:r>
        </a:p>
      </dgm:t>
    </dgm:pt>
    <dgm:pt modelId="{848B8B43-044F-4966-B1C1-9CC41A106E75}" type="parTrans" cxnId="{45D1C5D0-C771-4556-A626-10969D784347}">
      <dgm:prSet/>
      <dgm:spPr/>
      <dgm:t>
        <a:bodyPr/>
        <a:lstStyle/>
        <a:p>
          <a:endParaRPr lang="en-US"/>
        </a:p>
      </dgm:t>
    </dgm:pt>
    <dgm:pt modelId="{4A250C30-4BEF-44DD-B775-5B3392BF7984}" type="sibTrans" cxnId="{45D1C5D0-C771-4556-A626-10969D784347}">
      <dgm:prSet/>
      <dgm:spPr/>
      <dgm:t>
        <a:bodyPr/>
        <a:lstStyle/>
        <a:p>
          <a:endParaRPr lang="en-US"/>
        </a:p>
      </dgm:t>
    </dgm:pt>
    <dgm:pt modelId="{15737E02-7021-43CC-9A2B-A40DDC46E979}">
      <dgm:prSet custT="1"/>
      <dgm:spPr/>
      <dgm:t>
        <a:bodyPr/>
        <a:lstStyle/>
        <a:p>
          <a:pPr>
            <a:lnSpc>
              <a:spcPct val="100000"/>
            </a:lnSpc>
          </a:pPr>
          <a:r>
            <a:rPr lang="en-US" sz="1600" b="1" dirty="0">
              <a:solidFill>
                <a:schemeClr val="accent2"/>
              </a:solidFill>
            </a:rPr>
            <a:t>47.0% </a:t>
          </a:r>
          <a:r>
            <a:rPr lang="en-US" sz="1600" dirty="0"/>
            <a:t>of user data transmissions complied with the privacy policy</a:t>
          </a:r>
        </a:p>
      </dgm:t>
    </dgm:pt>
    <dgm:pt modelId="{B4DB0374-C499-448C-8E5C-936C590073B9}" type="parTrans" cxnId="{56B3F3AB-2D3C-4D49-95E2-3500B1205877}">
      <dgm:prSet/>
      <dgm:spPr/>
      <dgm:t>
        <a:bodyPr/>
        <a:lstStyle/>
        <a:p>
          <a:endParaRPr lang="en-US"/>
        </a:p>
      </dgm:t>
    </dgm:pt>
    <dgm:pt modelId="{9393CB81-A243-466D-ACD0-A88218A32C74}" type="sibTrans" cxnId="{56B3F3AB-2D3C-4D49-95E2-3500B1205877}">
      <dgm:prSet/>
      <dgm:spPr/>
      <dgm:t>
        <a:bodyPr/>
        <a:lstStyle/>
        <a:p>
          <a:endParaRPr lang="en-US"/>
        </a:p>
      </dgm:t>
    </dgm:pt>
    <dgm:pt modelId="{F361B484-2852-40EA-B910-FA2ACA6B3503}" type="pres">
      <dgm:prSet presAssocID="{3827C9D9-8D22-43AF-9409-8821E78DE834}" presName="root" presStyleCnt="0">
        <dgm:presLayoutVars>
          <dgm:dir/>
          <dgm:resizeHandles val="exact"/>
        </dgm:presLayoutVars>
      </dgm:prSet>
      <dgm:spPr/>
    </dgm:pt>
    <dgm:pt modelId="{85254AA9-1CEA-48F8-820B-E6365E763C8D}" type="pres">
      <dgm:prSet presAssocID="{4106707F-06E8-40E0-8404-EBEF6D250FE2}" presName="compNode" presStyleCnt="0"/>
      <dgm:spPr/>
    </dgm:pt>
    <dgm:pt modelId="{E6A6FD82-72CD-4B78-8009-14E0148D92BE}" type="pres">
      <dgm:prSet presAssocID="{4106707F-06E8-40E0-8404-EBEF6D250F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B29B7FC6-0489-4008-8EB4-B4E739F03399}" type="pres">
      <dgm:prSet presAssocID="{4106707F-06E8-40E0-8404-EBEF6D250FE2}" presName="spaceRect" presStyleCnt="0"/>
      <dgm:spPr/>
    </dgm:pt>
    <dgm:pt modelId="{EB8F23B5-8207-47F8-B136-559E966A0412}" type="pres">
      <dgm:prSet presAssocID="{4106707F-06E8-40E0-8404-EBEF6D250FE2}" presName="textRect" presStyleLbl="revTx" presStyleIdx="0" presStyleCnt="5">
        <dgm:presLayoutVars>
          <dgm:chMax val="1"/>
          <dgm:chPref val="1"/>
        </dgm:presLayoutVars>
      </dgm:prSet>
      <dgm:spPr/>
    </dgm:pt>
    <dgm:pt modelId="{E0F6E8F0-766A-4957-B21F-D65C41DAC0C9}" type="pres">
      <dgm:prSet presAssocID="{5EABD1FA-A831-44D4-AFFA-F25E5D789EE7}" presName="sibTrans" presStyleCnt="0"/>
      <dgm:spPr/>
    </dgm:pt>
    <dgm:pt modelId="{B81246AD-D525-43D0-A84E-57DD0C22C134}" type="pres">
      <dgm:prSet presAssocID="{C99664C4-C22B-43D0-B52B-9C28D810EC7E}" presName="compNode" presStyleCnt="0"/>
      <dgm:spPr/>
    </dgm:pt>
    <dgm:pt modelId="{DF8B67A4-E6E8-4D0C-AB13-A157932C5411}" type="pres">
      <dgm:prSet presAssocID="{C99664C4-C22B-43D0-B52B-9C28D810EC7E}" presName="iconRect" presStyleLbl="node1" presStyleIdx="1" presStyleCnt="5" custLinFactNeighborX="6774" custLinFactNeighborY="-2895"/>
      <dgm:spPr/>
    </dgm:pt>
    <dgm:pt modelId="{A88B9826-65C7-4A8B-AD89-365164395703}" type="pres">
      <dgm:prSet presAssocID="{C99664C4-C22B-43D0-B52B-9C28D810EC7E}" presName="spaceRect" presStyleCnt="0"/>
      <dgm:spPr/>
    </dgm:pt>
    <dgm:pt modelId="{0C9F07E1-0E2D-411B-98B6-6F05A1D597C9}" type="pres">
      <dgm:prSet presAssocID="{C99664C4-C22B-43D0-B52B-9C28D810EC7E}" presName="textRect" presStyleLbl="revTx" presStyleIdx="1" presStyleCnt="5">
        <dgm:presLayoutVars>
          <dgm:chMax val="1"/>
          <dgm:chPref val="1"/>
        </dgm:presLayoutVars>
      </dgm:prSet>
      <dgm:spPr/>
    </dgm:pt>
    <dgm:pt modelId="{B4D813C3-BC78-48E4-882E-DAEDD6BF22A6}" type="pres">
      <dgm:prSet presAssocID="{934933FF-240E-420A-B262-7A26A98E326D}" presName="sibTrans" presStyleCnt="0"/>
      <dgm:spPr/>
    </dgm:pt>
    <dgm:pt modelId="{855D4D0C-CFCD-4F8D-81B4-38E3EB21EEBE}" type="pres">
      <dgm:prSet presAssocID="{CE18B369-B7A1-40CD-B06A-3BBBD7960450}" presName="compNode" presStyleCnt="0"/>
      <dgm:spPr/>
    </dgm:pt>
    <dgm:pt modelId="{D7861B93-93A3-4189-A09A-F271472EE641}" type="pres">
      <dgm:prSet presAssocID="{CE18B369-B7A1-40CD-B06A-3BBBD7960450}" presName="iconRect" presStyleLbl="node1" presStyleIdx="2" presStyleCnt="5" custScaleX="114844" custScaleY="144165" custLinFactNeighborX="4477" custLinFactNeighborY="-1186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4CEE06A-C41A-42D1-B4E0-876FD6FD4E2B}" type="pres">
      <dgm:prSet presAssocID="{CE18B369-B7A1-40CD-B06A-3BBBD7960450}" presName="spaceRect" presStyleCnt="0"/>
      <dgm:spPr/>
    </dgm:pt>
    <dgm:pt modelId="{EB14681C-8779-456F-8B4C-EBD90784C3B0}" type="pres">
      <dgm:prSet presAssocID="{CE18B369-B7A1-40CD-B06A-3BBBD7960450}" presName="textRect" presStyleLbl="revTx" presStyleIdx="2" presStyleCnt="5">
        <dgm:presLayoutVars>
          <dgm:chMax val="1"/>
          <dgm:chPref val="1"/>
        </dgm:presLayoutVars>
      </dgm:prSet>
      <dgm:spPr/>
    </dgm:pt>
    <dgm:pt modelId="{18D4098F-923F-40E0-8E01-323AA752F166}" type="pres">
      <dgm:prSet presAssocID="{CC8AF137-89A0-4215-BBE7-8DE35AAEA939}" presName="sibTrans" presStyleCnt="0"/>
      <dgm:spPr/>
    </dgm:pt>
    <dgm:pt modelId="{457244A5-4B0B-4410-88CD-56DDC3718E6F}" type="pres">
      <dgm:prSet presAssocID="{59AE65DB-5E4B-46FC-A9A9-E61904B9C95F}" presName="compNode" presStyleCnt="0"/>
      <dgm:spPr/>
    </dgm:pt>
    <dgm:pt modelId="{82947B60-D240-4870-8221-A17A9A2CCEC3}" type="pres">
      <dgm:prSet presAssocID="{59AE65DB-5E4B-46FC-A9A9-E61904B9C95F}" presName="icon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ock"/>
        </a:ext>
      </dgm:extLst>
    </dgm:pt>
    <dgm:pt modelId="{36EE0C80-1D8A-4376-8026-E6074B2D4F58}" type="pres">
      <dgm:prSet presAssocID="{59AE65DB-5E4B-46FC-A9A9-E61904B9C95F}" presName="spaceRect" presStyleCnt="0"/>
      <dgm:spPr/>
    </dgm:pt>
    <dgm:pt modelId="{1273DB28-244F-4E63-95BB-38FB8A03DFD0}" type="pres">
      <dgm:prSet presAssocID="{59AE65DB-5E4B-46FC-A9A9-E61904B9C95F}" presName="textRect" presStyleLbl="revTx" presStyleIdx="3" presStyleCnt="5">
        <dgm:presLayoutVars>
          <dgm:chMax val="1"/>
          <dgm:chPref val="1"/>
        </dgm:presLayoutVars>
      </dgm:prSet>
      <dgm:spPr/>
    </dgm:pt>
    <dgm:pt modelId="{7D4402A9-041D-4127-8070-7D790764078F}" type="pres">
      <dgm:prSet presAssocID="{4A250C30-4BEF-44DD-B775-5B3392BF7984}" presName="sibTrans" presStyleCnt="0"/>
      <dgm:spPr/>
    </dgm:pt>
    <dgm:pt modelId="{B6FFACB1-AEDB-471C-B5F5-A688A4DD6320}" type="pres">
      <dgm:prSet presAssocID="{15737E02-7021-43CC-9A2B-A40DDC46E979}" presName="compNode" presStyleCnt="0"/>
      <dgm:spPr/>
    </dgm:pt>
    <dgm:pt modelId="{B0A35954-3A10-4682-BE8A-0773B2584557}" type="pres">
      <dgm:prSet presAssocID="{15737E02-7021-43CC-9A2B-A40DDC46E979}" presName="iconRect" presStyleLbl="node1" presStyleIdx="4"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isconnected"/>
        </a:ext>
      </dgm:extLst>
    </dgm:pt>
    <dgm:pt modelId="{FFAFCC0C-ACEE-43A0-B1CA-602E54BDF1E6}" type="pres">
      <dgm:prSet presAssocID="{15737E02-7021-43CC-9A2B-A40DDC46E979}" presName="spaceRect" presStyleCnt="0"/>
      <dgm:spPr/>
    </dgm:pt>
    <dgm:pt modelId="{B3DDBBF6-E6FF-4D63-B1BD-D229140C61D6}" type="pres">
      <dgm:prSet presAssocID="{15737E02-7021-43CC-9A2B-A40DDC46E979}" presName="textRect" presStyleLbl="revTx" presStyleIdx="4" presStyleCnt="5">
        <dgm:presLayoutVars>
          <dgm:chMax val="1"/>
          <dgm:chPref val="1"/>
        </dgm:presLayoutVars>
      </dgm:prSet>
      <dgm:spPr/>
    </dgm:pt>
  </dgm:ptLst>
  <dgm:cxnLst>
    <dgm:cxn modelId="{30A5A82A-2E12-47CC-9AAA-4D4402434CE0}" srcId="{3827C9D9-8D22-43AF-9409-8821E78DE834}" destId="{CE18B369-B7A1-40CD-B06A-3BBBD7960450}" srcOrd="2" destOrd="0" parTransId="{7C6F28F9-55D7-4521-BDC8-BC33509293CD}" sibTransId="{CC8AF137-89A0-4215-BBE7-8DE35AAEA939}"/>
    <dgm:cxn modelId="{00D8943E-74DB-194D-954B-78C1A9C74E5E}" type="presOf" srcId="{59AE65DB-5E4B-46FC-A9A9-E61904B9C95F}" destId="{1273DB28-244F-4E63-95BB-38FB8A03DFD0}" srcOrd="0" destOrd="0" presId="urn:microsoft.com/office/officeart/2018/2/layout/IconLabelList"/>
    <dgm:cxn modelId="{63449E69-A761-A246-A7BD-652D7AF49F43}" type="presOf" srcId="{3827C9D9-8D22-43AF-9409-8821E78DE834}" destId="{F361B484-2852-40EA-B910-FA2ACA6B3503}" srcOrd="0" destOrd="0" presId="urn:microsoft.com/office/officeart/2018/2/layout/IconLabelList"/>
    <dgm:cxn modelId="{1AEB0A7C-DC07-7C48-A0A8-D9EE80212960}" type="presOf" srcId="{4106707F-06E8-40E0-8404-EBEF6D250FE2}" destId="{EB8F23B5-8207-47F8-B136-559E966A0412}" srcOrd="0" destOrd="0" presId="urn:microsoft.com/office/officeart/2018/2/layout/IconLabelList"/>
    <dgm:cxn modelId="{8D5FB987-CB98-EA44-818F-6B6F4DD5338D}" type="presOf" srcId="{CE18B369-B7A1-40CD-B06A-3BBBD7960450}" destId="{EB14681C-8779-456F-8B4C-EBD90784C3B0}" srcOrd="0" destOrd="0" presId="urn:microsoft.com/office/officeart/2018/2/layout/IconLabelList"/>
    <dgm:cxn modelId="{2E13A78C-38EB-5B4C-A1A9-2ED5EBE57A3F}" type="presOf" srcId="{15737E02-7021-43CC-9A2B-A40DDC46E979}" destId="{B3DDBBF6-E6FF-4D63-B1BD-D229140C61D6}" srcOrd="0" destOrd="0" presId="urn:microsoft.com/office/officeart/2018/2/layout/IconLabelList"/>
    <dgm:cxn modelId="{952A6BAA-151E-4DDD-B5F7-8EE4C6877238}" srcId="{3827C9D9-8D22-43AF-9409-8821E78DE834}" destId="{4106707F-06E8-40E0-8404-EBEF6D250FE2}" srcOrd="0" destOrd="0" parTransId="{571DBB57-70D6-4712-8B40-218C9445E50E}" sibTransId="{5EABD1FA-A831-44D4-AFFA-F25E5D789EE7}"/>
    <dgm:cxn modelId="{56B3F3AB-2D3C-4D49-95E2-3500B1205877}" srcId="{3827C9D9-8D22-43AF-9409-8821E78DE834}" destId="{15737E02-7021-43CC-9A2B-A40DDC46E979}" srcOrd="4" destOrd="0" parTransId="{B4DB0374-C499-448C-8E5C-936C590073B9}" sibTransId="{9393CB81-A243-466D-ACD0-A88218A32C74}"/>
    <dgm:cxn modelId="{1BEA4ACA-2D22-4910-AF59-2010032A0AED}" srcId="{3827C9D9-8D22-43AF-9409-8821E78DE834}" destId="{C99664C4-C22B-43D0-B52B-9C28D810EC7E}" srcOrd="1" destOrd="0" parTransId="{90F39C19-93C3-4F12-BB5D-10B6E554ED16}" sibTransId="{934933FF-240E-420A-B262-7A26A98E326D}"/>
    <dgm:cxn modelId="{45D1C5D0-C771-4556-A626-10969D784347}" srcId="{3827C9D9-8D22-43AF-9409-8821E78DE834}" destId="{59AE65DB-5E4B-46FC-A9A9-E61904B9C95F}" srcOrd="3" destOrd="0" parTransId="{848B8B43-044F-4966-B1C1-9CC41A106E75}" sibTransId="{4A250C30-4BEF-44DD-B775-5B3392BF7984}"/>
    <dgm:cxn modelId="{F34D77DA-E4E7-9B45-8BFB-B7917B446675}" type="presOf" srcId="{C99664C4-C22B-43D0-B52B-9C28D810EC7E}" destId="{0C9F07E1-0E2D-411B-98B6-6F05A1D597C9}" srcOrd="0" destOrd="0" presId="urn:microsoft.com/office/officeart/2018/2/layout/IconLabelList"/>
    <dgm:cxn modelId="{D4128903-BFBC-3842-AF01-9941FD1F119E}" type="presParOf" srcId="{F361B484-2852-40EA-B910-FA2ACA6B3503}" destId="{85254AA9-1CEA-48F8-820B-E6365E763C8D}" srcOrd="0" destOrd="0" presId="urn:microsoft.com/office/officeart/2018/2/layout/IconLabelList"/>
    <dgm:cxn modelId="{D5926404-95D2-0E41-B451-DE17BD737825}" type="presParOf" srcId="{85254AA9-1CEA-48F8-820B-E6365E763C8D}" destId="{E6A6FD82-72CD-4B78-8009-14E0148D92BE}" srcOrd="0" destOrd="0" presId="urn:microsoft.com/office/officeart/2018/2/layout/IconLabelList"/>
    <dgm:cxn modelId="{FDD14D74-D375-344F-B090-CCFA4ACFDCD7}" type="presParOf" srcId="{85254AA9-1CEA-48F8-820B-E6365E763C8D}" destId="{B29B7FC6-0489-4008-8EB4-B4E739F03399}" srcOrd="1" destOrd="0" presId="urn:microsoft.com/office/officeart/2018/2/layout/IconLabelList"/>
    <dgm:cxn modelId="{5C306751-6B20-254A-A365-B8E4507715D3}" type="presParOf" srcId="{85254AA9-1CEA-48F8-820B-E6365E763C8D}" destId="{EB8F23B5-8207-47F8-B136-559E966A0412}" srcOrd="2" destOrd="0" presId="urn:microsoft.com/office/officeart/2018/2/layout/IconLabelList"/>
    <dgm:cxn modelId="{4D361169-4518-344F-BF5A-43EEEDBAC6A0}" type="presParOf" srcId="{F361B484-2852-40EA-B910-FA2ACA6B3503}" destId="{E0F6E8F0-766A-4957-B21F-D65C41DAC0C9}" srcOrd="1" destOrd="0" presId="urn:microsoft.com/office/officeart/2018/2/layout/IconLabelList"/>
    <dgm:cxn modelId="{3B16AC22-98AD-284C-9514-25426F630C7D}" type="presParOf" srcId="{F361B484-2852-40EA-B910-FA2ACA6B3503}" destId="{B81246AD-D525-43D0-A84E-57DD0C22C134}" srcOrd="2" destOrd="0" presId="urn:microsoft.com/office/officeart/2018/2/layout/IconLabelList"/>
    <dgm:cxn modelId="{582AD883-B5E1-5D46-B915-225364E453EC}" type="presParOf" srcId="{B81246AD-D525-43D0-A84E-57DD0C22C134}" destId="{DF8B67A4-E6E8-4D0C-AB13-A157932C5411}" srcOrd="0" destOrd="0" presId="urn:microsoft.com/office/officeart/2018/2/layout/IconLabelList"/>
    <dgm:cxn modelId="{76FA5DBB-01B8-1243-A16E-220ED2787706}" type="presParOf" srcId="{B81246AD-D525-43D0-A84E-57DD0C22C134}" destId="{A88B9826-65C7-4A8B-AD89-365164395703}" srcOrd="1" destOrd="0" presId="urn:microsoft.com/office/officeart/2018/2/layout/IconLabelList"/>
    <dgm:cxn modelId="{D8F17D6E-2E54-BE44-9367-6A742293D353}" type="presParOf" srcId="{B81246AD-D525-43D0-A84E-57DD0C22C134}" destId="{0C9F07E1-0E2D-411B-98B6-6F05A1D597C9}" srcOrd="2" destOrd="0" presId="urn:microsoft.com/office/officeart/2018/2/layout/IconLabelList"/>
    <dgm:cxn modelId="{088CF744-236E-AF44-9AB0-316880BACA5A}" type="presParOf" srcId="{F361B484-2852-40EA-B910-FA2ACA6B3503}" destId="{B4D813C3-BC78-48E4-882E-DAEDD6BF22A6}" srcOrd="3" destOrd="0" presId="urn:microsoft.com/office/officeart/2018/2/layout/IconLabelList"/>
    <dgm:cxn modelId="{D308B04C-96C2-AD43-98F9-21FE22CEACB7}" type="presParOf" srcId="{F361B484-2852-40EA-B910-FA2ACA6B3503}" destId="{855D4D0C-CFCD-4F8D-81B4-38E3EB21EEBE}" srcOrd="4" destOrd="0" presId="urn:microsoft.com/office/officeart/2018/2/layout/IconLabelList"/>
    <dgm:cxn modelId="{CDE0EF2F-E498-0E4E-9E4B-D79FF09D6390}" type="presParOf" srcId="{855D4D0C-CFCD-4F8D-81B4-38E3EB21EEBE}" destId="{D7861B93-93A3-4189-A09A-F271472EE641}" srcOrd="0" destOrd="0" presId="urn:microsoft.com/office/officeart/2018/2/layout/IconLabelList"/>
    <dgm:cxn modelId="{276706C0-C59D-0748-B7E7-053F68CAC2C1}" type="presParOf" srcId="{855D4D0C-CFCD-4F8D-81B4-38E3EB21EEBE}" destId="{A4CEE06A-C41A-42D1-B4E0-876FD6FD4E2B}" srcOrd="1" destOrd="0" presId="urn:microsoft.com/office/officeart/2018/2/layout/IconLabelList"/>
    <dgm:cxn modelId="{B9A2A07E-AE56-484A-B022-B30719E40DAA}" type="presParOf" srcId="{855D4D0C-CFCD-4F8D-81B4-38E3EB21EEBE}" destId="{EB14681C-8779-456F-8B4C-EBD90784C3B0}" srcOrd="2" destOrd="0" presId="urn:microsoft.com/office/officeart/2018/2/layout/IconLabelList"/>
    <dgm:cxn modelId="{D527E52E-D378-0F45-9ECF-4C6B10BC9E7F}" type="presParOf" srcId="{F361B484-2852-40EA-B910-FA2ACA6B3503}" destId="{18D4098F-923F-40E0-8E01-323AA752F166}" srcOrd="5" destOrd="0" presId="urn:microsoft.com/office/officeart/2018/2/layout/IconLabelList"/>
    <dgm:cxn modelId="{81ED320A-7055-D345-9CAF-DE70D85AE7D1}" type="presParOf" srcId="{F361B484-2852-40EA-B910-FA2ACA6B3503}" destId="{457244A5-4B0B-4410-88CD-56DDC3718E6F}" srcOrd="6" destOrd="0" presId="urn:microsoft.com/office/officeart/2018/2/layout/IconLabelList"/>
    <dgm:cxn modelId="{65F6BFC0-E69A-5140-98DD-FF0C05F4F096}" type="presParOf" srcId="{457244A5-4B0B-4410-88CD-56DDC3718E6F}" destId="{82947B60-D240-4870-8221-A17A9A2CCEC3}" srcOrd="0" destOrd="0" presId="urn:microsoft.com/office/officeart/2018/2/layout/IconLabelList"/>
    <dgm:cxn modelId="{7C245BCA-A62B-EA4F-8C8E-8D5A25AF4F39}" type="presParOf" srcId="{457244A5-4B0B-4410-88CD-56DDC3718E6F}" destId="{36EE0C80-1D8A-4376-8026-E6074B2D4F58}" srcOrd="1" destOrd="0" presId="urn:microsoft.com/office/officeart/2018/2/layout/IconLabelList"/>
    <dgm:cxn modelId="{D4F97529-AB92-FE43-B486-7FB87E8F47FE}" type="presParOf" srcId="{457244A5-4B0B-4410-88CD-56DDC3718E6F}" destId="{1273DB28-244F-4E63-95BB-38FB8A03DFD0}" srcOrd="2" destOrd="0" presId="urn:microsoft.com/office/officeart/2018/2/layout/IconLabelList"/>
    <dgm:cxn modelId="{94446715-9814-C84A-B0F5-2650B3E2D4BB}" type="presParOf" srcId="{F361B484-2852-40EA-B910-FA2ACA6B3503}" destId="{7D4402A9-041D-4127-8070-7D790764078F}" srcOrd="7" destOrd="0" presId="urn:microsoft.com/office/officeart/2018/2/layout/IconLabelList"/>
    <dgm:cxn modelId="{28A121F2-B2DD-8E44-A7BD-3BCCFE760A05}" type="presParOf" srcId="{F361B484-2852-40EA-B910-FA2ACA6B3503}" destId="{B6FFACB1-AEDB-471C-B5F5-A688A4DD6320}" srcOrd="8" destOrd="0" presId="urn:microsoft.com/office/officeart/2018/2/layout/IconLabelList"/>
    <dgm:cxn modelId="{1038281E-F2B3-1646-A86F-2655B71CCCC2}" type="presParOf" srcId="{B6FFACB1-AEDB-471C-B5F5-A688A4DD6320}" destId="{B0A35954-3A10-4682-BE8A-0773B2584557}" srcOrd="0" destOrd="0" presId="urn:microsoft.com/office/officeart/2018/2/layout/IconLabelList"/>
    <dgm:cxn modelId="{DCF74CE3-B2CE-C64B-82D5-C1C7164C0732}" type="presParOf" srcId="{B6FFACB1-AEDB-471C-B5F5-A688A4DD6320}" destId="{FFAFCC0C-ACEE-43A0-B1CA-602E54BDF1E6}" srcOrd="1" destOrd="0" presId="urn:microsoft.com/office/officeart/2018/2/layout/IconLabelList"/>
    <dgm:cxn modelId="{919F5A73-5078-1544-88C3-0630BD781402}" type="presParOf" srcId="{B6FFACB1-AEDB-471C-B5F5-A688A4DD6320}" destId="{B3DDBBF6-E6FF-4D63-B1BD-D229140C61D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D397E-60E0-4E8C-AB1D-AF295B5C2A9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DF998BC-E6CF-46BE-9773-8B318DF29294}">
      <dgm:prSet/>
      <dgm:spPr>
        <a:solidFill>
          <a:schemeClr val="accent2">
            <a:lumMod val="60000"/>
            <a:lumOff val="40000"/>
          </a:schemeClr>
        </a:solidFill>
      </dgm:spPr>
      <dgm:t>
        <a:bodyPr/>
        <a:lstStyle/>
        <a:p>
          <a:r>
            <a:rPr lang="en-US" dirty="0">
              <a:solidFill>
                <a:schemeClr val="tx1"/>
              </a:solidFill>
            </a:rPr>
            <a:t>If a learner wants to find a health app/resource, instructor can use the same criteria or APA questions   </a:t>
          </a:r>
        </a:p>
      </dgm:t>
    </dgm:pt>
    <dgm:pt modelId="{B925E863-FE64-44E9-A2D2-A4179FF3302A}" type="parTrans" cxnId="{B29AB7F1-13B7-4B3F-A458-19581CA6DE37}">
      <dgm:prSet/>
      <dgm:spPr/>
      <dgm:t>
        <a:bodyPr/>
        <a:lstStyle/>
        <a:p>
          <a:endParaRPr lang="en-US"/>
        </a:p>
      </dgm:t>
    </dgm:pt>
    <dgm:pt modelId="{B9E53F72-7FDA-40F5-B515-D8E050ACDA29}" type="sibTrans" cxnId="{B29AB7F1-13B7-4B3F-A458-19581CA6DE37}">
      <dgm:prSet/>
      <dgm:spPr/>
      <dgm:t>
        <a:bodyPr/>
        <a:lstStyle/>
        <a:p>
          <a:endParaRPr lang="en-US"/>
        </a:p>
      </dgm:t>
    </dgm:pt>
    <dgm:pt modelId="{0ACEB3B7-5ABF-467A-AC61-102CD81D43EC}">
      <dgm:prSet/>
      <dgm:spPr>
        <a:solidFill>
          <a:schemeClr val="accent2">
            <a:lumMod val="60000"/>
            <a:lumOff val="40000"/>
          </a:schemeClr>
        </a:solidFill>
      </dgm:spPr>
      <dgm:t>
        <a:bodyPr/>
        <a:lstStyle/>
        <a:p>
          <a:r>
            <a:rPr lang="en-US" dirty="0">
              <a:solidFill>
                <a:schemeClr val="tx1"/>
              </a:solidFill>
            </a:rPr>
            <a:t>Demonstrate a free resource and framework to make informed decisions online </a:t>
          </a:r>
        </a:p>
      </dgm:t>
    </dgm:pt>
    <dgm:pt modelId="{CEBEA26E-E1D1-4C84-939B-43DE54E7968F}" type="parTrans" cxnId="{F7E0B820-AF0E-49BD-BC37-FE91801A6CE0}">
      <dgm:prSet/>
      <dgm:spPr/>
      <dgm:t>
        <a:bodyPr/>
        <a:lstStyle/>
        <a:p>
          <a:endParaRPr lang="en-US"/>
        </a:p>
      </dgm:t>
    </dgm:pt>
    <dgm:pt modelId="{3B8786A7-8A3E-424E-AD5D-604AAD5FBB27}" type="sibTrans" cxnId="{F7E0B820-AF0E-49BD-BC37-FE91801A6CE0}">
      <dgm:prSet/>
      <dgm:spPr/>
      <dgm:t>
        <a:bodyPr/>
        <a:lstStyle/>
        <a:p>
          <a:endParaRPr lang="en-US"/>
        </a:p>
      </dgm:t>
    </dgm:pt>
    <dgm:pt modelId="{2956F4CC-EBBD-4A39-A2FF-49FA8D1F0344}">
      <dgm:prSet/>
      <dgm:spPr>
        <a:solidFill>
          <a:schemeClr val="accent2">
            <a:lumMod val="60000"/>
            <a:lumOff val="40000"/>
          </a:schemeClr>
        </a:solidFill>
      </dgm:spPr>
      <dgm:t>
        <a:bodyPr/>
        <a:lstStyle/>
        <a:p>
          <a:r>
            <a:rPr lang="en-US" dirty="0">
              <a:solidFill>
                <a:schemeClr val="tx1"/>
              </a:solidFill>
            </a:rPr>
            <a:t>If a learner wants to find a mental health app/resource, instructor can lead them through the </a:t>
          </a:r>
          <a:r>
            <a:rPr lang="en-US" dirty="0" err="1">
              <a:solidFill>
                <a:schemeClr val="tx1"/>
              </a:solidFill>
            </a:rPr>
            <a:t>MINDapps</a:t>
          </a:r>
          <a:r>
            <a:rPr lang="en-US" dirty="0">
              <a:solidFill>
                <a:schemeClr val="tx1"/>
              </a:solidFill>
            </a:rPr>
            <a:t> website </a:t>
          </a:r>
        </a:p>
      </dgm:t>
    </dgm:pt>
    <dgm:pt modelId="{3B30FB4E-03E8-4A53-864A-87020AA38CA8}" type="sibTrans" cxnId="{4FED948F-84DB-457A-A2DE-89CBFE53CF18}">
      <dgm:prSet/>
      <dgm:spPr/>
      <dgm:t>
        <a:bodyPr/>
        <a:lstStyle/>
        <a:p>
          <a:endParaRPr lang="en-US"/>
        </a:p>
      </dgm:t>
    </dgm:pt>
    <dgm:pt modelId="{661DF747-5D03-499D-8379-D8DA2F5A3276}" type="parTrans" cxnId="{4FED948F-84DB-457A-A2DE-89CBFE53CF18}">
      <dgm:prSet/>
      <dgm:spPr/>
      <dgm:t>
        <a:bodyPr/>
        <a:lstStyle/>
        <a:p>
          <a:endParaRPr lang="en-US"/>
        </a:p>
      </dgm:t>
    </dgm:pt>
    <dgm:pt modelId="{08A71CFE-2602-F145-A645-9411A057D26F}" type="pres">
      <dgm:prSet presAssocID="{3C1D397E-60E0-4E8C-AB1D-AF295B5C2A9D}" presName="diagram" presStyleCnt="0">
        <dgm:presLayoutVars>
          <dgm:dir/>
          <dgm:resizeHandles val="exact"/>
        </dgm:presLayoutVars>
      </dgm:prSet>
      <dgm:spPr/>
    </dgm:pt>
    <dgm:pt modelId="{A1382BBC-605A-0E4E-A6FD-15D5A38F641C}" type="pres">
      <dgm:prSet presAssocID="{2956F4CC-EBBD-4A39-A2FF-49FA8D1F0344}" presName="arrow" presStyleLbl="node1" presStyleIdx="0" presStyleCnt="3" custRadScaleRad="100832" custRadScaleInc="-6646">
        <dgm:presLayoutVars>
          <dgm:bulletEnabled val="1"/>
        </dgm:presLayoutVars>
      </dgm:prSet>
      <dgm:spPr/>
    </dgm:pt>
    <dgm:pt modelId="{D270ED74-F75A-DF43-A7F4-CE91E47CE5C4}" type="pres">
      <dgm:prSet presAssocID="{ADF998BC-E6CF-46BE-9773-8B318DF29294}" presName="arrow" presStyleLbl="node1" presStyleIdx="1" presStyleCnt="3" custRadScaleRad="79707" custRadScaleInc="2015">
        <dgm:presLayoutVars>
          <dgm:bulletEnabled val="1"/>
        </dgm:presLayoutVars>
      </dgm:prSet>
      <dgm:spPr/>
    </dgm:pt>
    <dgm:pt modelId="{72FC0FF8-8C50-574C-B751-0AF62653E119}" type="pres">
      <dgm:prSet presAssocID="{0ACEB3B7-5ABF-467A-AC61-102CD81D43EC}" presName="arrow" presStyleLbl="node1" presStyleIdx="2" presStyleCnt="3" custRadScaleRad="107435" custRadScaleInc="5470">
        <dgm:presLayoutVars>
          <dgm:bulletEnabled val="1"/>
        </dgm:presLayoutVars>
      </dgm:prSet>
      <dgm:spPr/>
    </dgm:pt>
  </dgm:ptLst>
  <dgm:cxnLst>
    <dgm:cxn modelId="{F0D37013-DA96-1843-84E0-5C5E56D4666A}" type="presOf" srcId="{0ACEB3B7-5ABF-467A-AC61-102CD81D43EC}" destId="{72FC0FF8-8C50-574C-B751-0AF62653E119}" srcOrd="0" destOrd="0" presId="urn:microsoft.com/office/officeart/2005/8/layout/arrow5"/>
    <dgm:cxn modelId="{F7E0B820-AF0E-49BD-BC37-FE91801A6CE0}" srcId="{3C1D397E-60E0-4E8C-AB1D-AF295B5C2A9D}" destId="{0ACEB3B7-5ABF-467A-AC61-102CD81D43EC}" srcOrd="2" destOrd="0" parTransId="{CEBEA26E-E1D1-4C84-939B-43DE54E7968F}" sibTransId="{3B8786A7-8A3E-424E-AD5D-604AAD5FBB27}"/>
    <dgm:cxn modelId="{4FED948F-84DB-457A-A2DE-89CBFE53CF18}" srcId="{3C1D397E-60E0-4E8C-AB1D-AF295B5C2A9D}" destId="{2956F4CC-EBBD-4A39-A2FF-49FA8D1F0344}" srcOrd="0" destOrd="0" parTransId="{661DF747-5D03-499D-8379-D8DA2F5A3276}" sibTransId="{3B30FB4E-03E8-4A53-864A-87020AA38CA8}"/>
    <dgm:cxn modelId="{60614590-5EE0-E94B-9B53-25782526F2DC}" type="presOf" srcId="{ADF998BC-E6CF-46BE-9773-8B318DF29294}" destId="{D270ED74-F75A-DF43-A7F4-CE91E47CE5C4}" srcOrd="0" destOrd="0" presId="urn:microsoft.com/office/officeart/2005/8/layout/arrow5"/>
    <dgm:cxn modelId="{D0DAFACF-98A8-C446-981E-5021F358ADBB}" type="presOf" srcId="{3C1D397E-60E0-4E8C-AB1D-AF295B5C2A9D}" destId="{08A71CFE-2602-F145-A645-9411A057D26F}" srcOrd="0" destOrd="0" presId="urn:microsoft.com/office/officeart/2005/8/layout/arrow5"/>
    <dgm:cxn modelId="{C13839D6-2A14-8045-9670-4B9264E63329}" type="presOf" srcId="{2956F4CC-EBBD-4A39-A2FF-49FA8D1F0344}" destId="{A1382BBC-605A-0E4E-A6FD-15D5A38F641C}" srcOrd="0" destOrd="0" presId="urn:microsoft.com/office/officeart/2005/8/layout/arrow5"/>
    <dgm:cxn modelId="{B29AB7F1-13B7-4B3F-A458-19581CA6DE37}" srcId="{3C1D397E-60E0-4E8C-AB1D-AF295B5C2A9D}" destId="{ADF998BC-E6CF-46BE-9773-8B318DF29294}" srcOrd="1" destOrd="0" parTransId="{B925E863-FE64-44E9-A2D2-A4179FF3302A}" sibTransId="{B9E53F72-7FDA-40F5-B515-D8E050ACDA29}"/>
    <dgm:cxn modelId="{5F744017-F88F-3645-954E-0B1061830105}" type="presParOf" srcId="{08A71CFE-2602-F145-A645-9411A057D26F}" destId="{A1382BBC-605A-0E4E-A6FD-15D5A38F641C}" srcOrd="0" destOrd="0" presId="urn:microsoft.com/office/officeart/2005/8/layout/arrow5"/>
    <dgm:cxn modelId="{3F06C8FE-A6BC-1442-94F0-1D9B1A060B4E}" type="presParOf" srcId="{08A71CFE-2602-F145-A645-9411A057D26F}" destId="{D270ED74-F75A-DF43-A7F4-CE91E47CE5C4}" srcOrd="1" destOrd="0" presId="urn:microsoft.com/office/officeart/2005/8/layout/arrow5"/>
    <dgm:cxn modelId="{187D30C3-4371-8448-B6B5-B63A37E2BA36}" type="presParOf" srcId="{08A71CFE-2602-F145-A645-9411A057D26F}" destId="{72FC0FF8-8C50-574C-B751-0AF62653E119}" srcOrd="2"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6FD82-72CD-4B78-8009-14E0148D92BE}">
      <dsp:nvSpPr>
        <dsp:cNvPr id="0" name=""/>
        <dsp:cNvSpPr/>
      </dsp:nvSpPr>
      <dsp:spPr>
        <a:xfrm>
          <a:off x="385598" y="999232"/>
          <a:ext cx="624902" cy="624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F23B5-8207-47F8-B136-559E966A0412}">
      <dsp:nvSpPr>
        <dsp:cNvPr id="0" name=""/>
        <dsp:cNvSpPr/>
      </dsp:nvSpPr>
      <dsp:spPr>
        <a:xfrm>
          <a:off x="3713" y="1871115"/>
          <a:ext cx="1388671" cy="77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20,991 mHealth apps</a:t>
          </a:r>
        </a:p>
      </dsp:txBody>
      <dsp:txXfrm>
        <a:off x="3713" y="1871115"/>
        <a:ext cx="1388671" cy="774618"/>
      </dsp:txXfrm>
    </dsp:sp>
    <dsp:sp modelId="{DF8B67A4-E6E8-4D0C-AB13-A157932C5411}">
      <dsp:nvSpPr>
        <dsp:cNvPr id="0" name=""/>
        <dsp:cNvSpPr/>
      </dsp:nvSpPr>
      <dsp:spPr>
        <a:xfrm>
          <a:off x="2059618" y="981141"/>
          <a:ext cx="624902" cy="6249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F07E1-0E2D-411B-98B6-6F05A1D597C9}">
      <dsp:nvSpPr>
        <dsp:cNvPr id="0" name=""/>
        <dsp:cNvSpPr/>
      </dsp:nvSpPr>
      <dsp:spPr>
        <a:xfrm>
          <a:off x="1635403" y="1871115"/>
          <a:ext cx="1388671" cy="77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accent6"/>
              </a:solidFill>
            </a:rPr>
            <a:t>88.0% </a:t>
          </a:r>
          <a:r>
            <a:rPr lang="en-US" sz="1600" kern="1200" dirty="0"/>
            <a:t>included code that could potentially collect user data.</a:t>
          </a:r>
        </a:p>
      </dsp:txBody>
      <dsp:txXfrm>
        <a:off x="1635403" y="1871115"/>
        <a:ext cx="1388671" cy="774618"/>
      </dsp:txXfrm>
    </dsp:sp>
    <dsp:sp modelId="{D7861B93-93A3-4189-A09A-F271472EE641}">
      <dsp:nvSpPr>
        <dsp:cNvPr id="0" name=""/>
        <dsp:cNvSpPr/>
      </dsp:nvSpPr>
      <dsp:spPr>
        <a:xfrm>
          <a:off x="3630573" y="856084"/>
          <a:ext cx="717662" cy="90089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4681C-8779-456F-8B4C-EBD90784C3B0}">
      <dsp:nvSpPr>
        <dsp:cNvPr id="0" name=""/>
        <dsp:cNvSpPr/>
      </dsp:nvSpPr>
      <dsp:spPr>
        <a:xfrm>
          <a:off x="3267092" y="1940112"/>
          <a:ext cx="1388671" cy="77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3.9% transmitted user information in their traffic.</a:t>
          </a:r>
        </a:p>
      </dsp:txBody>
      <dsp:txXfrm>
        <a:off x="3267092" y="1940112"/>
        <a:ext cx="1388671" cy="774618"/>
      </dsp:txXfrm>
    </dsp:sp>
    <dsp:sp modelId="{82947B60-D240-4870-8221-A17A9A2CCEC3}">
      <dsp:nvSpPr>
        <dsp:cNvPr id="0" name=""/>
        <dsp:cNvSpPr/>
      </dsp:nvSpPr>
      <dsp:spPr>
        <a:xfrm>
          <a:off x="5280666" y="999232"/>
          <a:ext cx="624902" cy="6249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73DB28-244F-4E63-95BB-38FB8A03DFD0}">
      <dsp:nvSpPr>
        <dsp:cNvPr id="0" name=""/>
        <dsp:cNvSpPr/>
      </dsp:nvSpPr>
      <dsp:spPr>
        <a:xfrm>
          <a:off x="4898782" y="1871115"/>
          <a:ext cx="1388671" cy="77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accent2"/>
              </a:solidFill>
            </a:rPr>
            <a:t>28.1% </a:t>
          </a:r>
          <a:r>
            <a:rPr lang="en-US" sz="1600" kern="1200" dirty="0"/>
            <a:t>provided no privacy policies</a:t>
          </a:r>
        </a:p>
      </dsp:txBody>
      <dsp:txXfrm>
        <a:off x="4898782" y="1871115"/>
        <a:ext cx="1388671" cy="774618"/>
      </dsp:txXfrm>
    </dsp:sp>
    <dsp:sp modelId="{B0A35954-3A10-4682-BE8A-0773B2584557}">
      <dsp:nvSpPr>
        <dsp:cNvPr id="0" name=""/>
        <dsp:cNvSpPr/>
      </dsp:nvSpPr>
      <dsp:spPr>
        <a:xfrm>
          <a:off x="6912356" y="999232"/>
          <a:ext cx="624902" cy="62490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DBBF6-E6FF-4D63-B1BD-D229140C61D6}">
      <dsp:nvSpPr>
        <dsp:cNvPr id="0" name=""/>
        <dsp:cNvSpPr/>
      </dsp:nvSpPr>
      <dsp:spPr>
        <a:xfrm>
          <a:off x="6530471" y="1871115"/>
          <a:ext cx="1388671" cy="77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accent2"/>
              </a:solidFill>
            </a:rPr>
            <a:t>47.0% </a:t>
          </a:r>
          <a:r>
            <a:rPr lang="en-US" sz="1600" kern="1200" dirty="0"/>
            <a:t>of user data transmissions complied with the privacy policy</a:t>
          </a:r>
        </a:p>
      </dsp:txBody>
      <dsp:txXfrm>
        <a:off x="6530471" y="1871115"/>
        <a:ext cx="1388671" cy="774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82BBC-605A-0E4E-A6FD-15D5A38F641C}">
      <dsp:nvSpPr>
        <dsp:cNvPr id="0" name=""/>
        <dsp:cNvSpPr/>
      </dsp:nvSpPr>
      <dsp:spPr>
        <a:xfrm>
          <a:off x="2049284" y="2916"/>
          <a:ext cx="2718155" cy="2718155"/>
        </a:xfrm>
        <a:prstGeom prst="downArrow">
          <a:avLst>
            <a:gd name="adj1" fmla="val 50000"/>
            <a:gd name="adj2" fmla="val 35000"/>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If a learner wants to find a mental health app/resource, instructor can lead them through the </a:t>
          </a:r>
          <a:r>
            <a:rPr lang="en-US" sz="1400" kern="1200" dirty="0" err="1">
              <a:solidFill>
                <a:schemeClr val="tx1"/>
              </a:solidFill>
            </a:rPr>
            <a:t>MINDapps</a:t>
          </a:r>
          <a:r>
            <a:rPr lang="en-US" sz="1400" kern="1200" dirty="0">
              <a:solidFill>
                <a:schemeClr val="tx1"/>
              </a:solidFill>
            </a:rPr>
            <a:t> website </a:t>
          </a:r>
        </a:p>
      </dsp:txBody>
      <dsp:txXfrm>
        <a:off x="2728823" y="2916"/>
        <a:ext cx="1359077" cy="2242478"/>
      </dsp:txXfrm>
    </dsp:sp>
    <dsp:sp modelId="{D270ED74-F75A-DF43-A7F4-CE91E47CE5C4}">
      <dsp:nvSpPr>
        <dsp:cNvPr id="0" name=""/>
        <dsp:cNvSpPr/>
      </dsp:nvSpPr>
      <dsp:spPr>
        <a:xfrm rot="7200000">
          <a:off x="3524887" y="2591672"/>
          <a:ext cx="2718155" cy="2718155"/>
        </a:xfrm>
        <a:prstGeom prst="downArrow">
          <a:avLst>
            <a:gd name="adj1" fmla="val 50000"/>
            <a:gd name="adj2" fmla="val 35000"/>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If a learner wants to find a health app/resource, instructor can use the same criteria or APA questions   </a:t>
          </a:r>
        </a:p>
      </dsp:txBody>
      <dsp:txXfrm rot="-5400000">
        <a:off x="3968700" y="3390130"/>
        <a:ext cx="2242478" cy="1359077"/>
      </dsp:txXfrm>
    </dsp:sp>
    <dsp:sp modelId="{72FC0FF8-8C50-574C-B751-0AF62653E119}">
      <dsp:nvSpPr>
        <dsp:cNvPr id="0" name=""/>
        <dsp:cNvSpPr/>
      </dsp:nvSpPr>
      <dsp:spPr>
        <a:xfrm rot="14400000">
          <a:off x="513641" y="2591658"/>
          <a:ext cx="2718155" cy="2718155"/>
        </a:xfrm>
        <a:prstGeom prst="downArrow">
          <a:avLst>
            <a:gd name="adj1" fmla="val 50000"/>
            <a:gd name="adj2" fmla="val 35000"/>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Demonstrate a free resource and framework to make informed decisions online </a:t>
          </a:r>
        </a:p>
      </dsp:txBody>
      <dsp:txXfrm rot="5400000">
        <a:off x="545506" y="3390116"/>
        <a:ext cx="2242478" cy="13590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771721-BFA4-451D-8580-5C4F05BBF9E1}" type="datetimeFigureOut">
              <a:rPr lang="en-US" smtClean="0"/>
              <a:t>10/3/22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B3121-4C77-4688-9FDE-1142706767F3}" type="slidenum">
              <a:rPr lang="en-US" smtClean="0"/>
              <a:t>‹#›</a:t>
            </a:fld>
            <a:endParaRPr lang="en-US"/>
          </a:p>
        </p:txBody>
      </p:sp>
    </p:spTree>
    <p:extLst>
      <p:ext uri="{BB962C8B-B14F-4D97-AF65-F5344CB8AC3E}">
        <p14:creationId xmlns:p14="http://schemas.microsoft.com/office/powerpoint/2010/main" val="1618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B3121-4C77-4688-9FDE-1142706767F3}" type="slidenum">
              <a:rPr lang="en-US" smtClean="0"/>
              <a:t>1</a:t>
            </a:fld>
            <a:endParaRPr lang="en-US"/>
          </a:p>
        </p:txBody>
      </p:sp>
    </p:spTree>
    <p:extLst>
      <p:ext uri="{BB962C8B-B14F-4D97-AF65-F5344CB8AC3E}">
        <p14:creationId xmlns:p14="http://schemas.microsoft.com/office/powerpoint/2010/main" val="190416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60625E-261D-1C4E-B4C2-89E040EFF206}" type="slidenum">
              <a:rPr lang="en-US" smtClean="0"/>
              <a:t>4</a:t>
            </a:fld>
            <a:endParaRPr lang="en-US"/>
          </a:p>
        </p:txBody>
      </p:sp>
    </p:spTree>
    <p:extLst>
      <p:ext uri="{BB962C8B-B14F-4D97-AF65-F5344CB8AC3E}">
        <p14:creationId xmlns:p14="http://schemas.microsoft.com/office/powerpoint/2010/main" val="260292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Stars</a:t>
            </a:r>
            <a:r>
              <a:rPr lang="en-US" baseline="0" dirty="0"/>
              <a:t> correlate to nothing—a huge finding!!! Sure it’s from 2016, but still relevant. Metrics about download number also tell you nothing. Even apps with 10,000+ downloads had </a:t>
            </a:r>
            <a:r>
              <a:rPr lang="en-US" baseline="0" dirty="0" err="1"/>
              <a:t>suuuuuper</a:t>
            </a:r>
            <a:r>
              <a:rPr lang="en-US" baseline="0" dirty="0"/>
              <a:t> low engagement. Download number is misleading.</a:t>
            </a:r>
            <a:endParaRPr lang="en-US" dirty="0"/>
          </a:p>
        </p:txBody>
      </p:sp>
      <p:sp>
        <p:nvSpPr>
          <p:cNvPr id="4" name="Slide Number Placeholder 3"/>
          <p:cNvSpPr>
            <a:spLocks noGrp="1"/>
          </p:cNvSpPr>
          <p:nvPr>
            <p:ph type="sldNum" sz="quarter" idx="5"/>
          </p:nvPr>
        </p:nvSpPr>
        <p:spPr/>
        <p:txBody>
          <a:bodyPr/>
          <a:lstStyle/>
          <a:p>
            <a:fld id="{0FAF642F-9246-4C40-BAB0-0744560BF122}" type="slidenum">
              <a:rPr lang="en-US" smtClean="0"/>
              <a:t>7</a:t>
            </a:fld>
            <a:endParaRPr lang="en-US"/>
          </a:p>
        </p:txBody>
      </p:sp>
    </p:spTree>
    <p:extLst>
      <p:ext uri="{BB962C8B-B14F-4D97-AF65-F5344CB8AC3E}">
        <p14:creationId xmlns:p14="http://schemas.microsoft.com/office/powerpoint/2010/main" val="101845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AF642F-9246-4C40-BAB0-0744560BF122}" type="slidenum">
              <a:rPr lang="en-US" smtClean="0"/>
              <a:t>8</a:t>
            </a:fld>
            <a:endParaRPr lang="en-US"/>
          </a:p>
        </p:txBody>
      </p:sp>
    </p:spTree>
    <p:extLst>
      <p:ext uri="{BB962C8B-B14F-4D97-AF65-F5344CB8AC3E}">
        <p14:creationId xmlns:p14="http://schemas.microsoft.com/office/powerpoint/2010/main" val="179085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Privacy policy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Trusted developer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Update frequency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Recommendations / Ratings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0C7B5F-EED8-9146-ABCF-4328F1B7C24F}" type="slidenum">
              <a:rPr lang="en-US" smtClean="0"/>
              <a:t>10</a:t>
            </a:fld>
            <a:endParaRPr lang="en-US"/>
          </a:p>
        </p:txBody>
      </p:sp>
    </p:spTree>
    <p:extLst>
      <p:ext uri="{BB962C8B-B14F-4D97-AF65-F5344CB8AC3E}">
        <p14:creationId xmlns:p14="http://schemas.microsoft.com/office/powerpoint/2010/main" val="120320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00a4c7607_0_9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Virtual Hope Box</a:t>
            </a:r>
            <a:endParaRPr/>
          </a:p>
          <a:p>
            <a:pPr marL="457200" lvl="0" indent="-298450" algn="l" rtl="0">
              <a:lnSpc>
                <a:spcPct val="115000"/>
              </a:lnSpc>
              <a:spcBef>
                <a:spcPts val="1200"/>
              </a:spcBef>
              <a:spcAft>
                <a:spcPts val="0"/>
              </a:spcAft>
              <a:buSzPts val="1100"/>
              <a:buAutoNum type="arabicPeriod"/>
            </a:pPr>
            <a:r>
              <a:rPr lang="en"/>
              <a:t>Spanish</a:t>
            </a:r>
            <a:endParaRPr/>
          </a:p>
          <a:p>
            <a:pPr marL="457200" lvl="0" indent="-298450" algn="l" rtl="0">
              <a:lnSpc>
                <a:spcPct val="115000"/>
              </a:lnSpc>
              <a:spcBef>
                <a:spcPts val="0"/>
              </a:spcBef>
              <a:spcAft>
                <a:spcPts val="0"/>
              </a:spcAft>
              <a:buSzPts val="1100"/>
              <a:buAutoNum type="arabicPeriod"/>
            </a:pPr>
            <a:r>
              <a:rPr lang="en"/>
              <a:t>Anxiety </a:t>
            </a:r>
            <a:endParaRPr/>
          </a:p>
          <a:p>
            <a:pPr marL="457200" lvl="0" indent="-298450" algn="l" rtl="0">
              <a:lnSpc>
                <a:spcPct val="115000"/>
              </a:lnSpc>
              <a:spcBef>
                <a:spcPts val="0"/>
              </a:spcBef>
              <a:spcAft>
                <a:spcPts val="0"/>
              </a:spcAft>
              <a:buSzPts val="1100"/>
              <a:buAutoNum type="arabicPeriod"/>
            </a:pPr>
            <a:r>
              <a:rPr lang="en"/>
              <a:t>Offline </a:t>
            </a:r>
            <a:endParaRPr/>
          </a:p>
          <a:p>
            <a:pPr marL="457200" lvl="0" indent="-298450" algn="l" rtl="0">
              <a:lnSpc>
                <a:spcPct val="115000"/>
              </a:lnSpc>
              <a:spcBef>
                <a:spcPts val="0"/>
              </a:spcBef>
              <a:spcAft>
                <a:spcPts val="0"/>
              </a:spcAft>
              <a:buSzPts val="1100"/>
              <a:buAutoNum type="arabicPeriod"/>
            </a:pPr>
            <a:r>
              <a:rPr lang="en"/>
              <a:t>Totally free </a:t>
            </a:r>
            <a:endParaRPr/>
          </a:p>
          <a:p>
            <a:pPr marL="457200" lvl="0" indent="-298450" algn="l" rtl="0">
              <a:lnSpc>
                <a:spcPct val="115000"/>
              </a:lnSpc>
              <a:spcBef>
                <a:spcPts val="0"/>
              </a:spcBef>
              <a:spcAft>
                <a:spcPts val="0"/>
              </a:spcAft>
              <a:buSzPts val="1100"/>
              <a:buAutoNum type="arabicPeriod"/>
            </a:pPr>
            <a:r>
              <a:rPr lang="en"/>
              <a:t>Deeping breathing </a:t>
            </a:r>
            <a:endParaRPr/>
          </a:p>
          <a:p>
            <a:pPr marL="457200" lvl="0" indent="-298450" algn="l" rtl="0">
              <a:lnSpc>
                <a:spcPct val="115000"/>
              </a:lnSpc>
              <a:spcBef>
                <a:spcPts val="0"/>
              </a:spcBef>
              <a:spcAft>
                <a:spcPts val="0"/>
              </a:spcAft>
              <a:buSzPts val="1100"/>
              <a:buAutoNum type="arabicPeriod"/>
            </a:pPr>
            <a:r>
              <a:rPr lang="en"/>
              <a:t>Studies </a:t>
            </a:r>
            <a:endParaRPr/>
          </a:p>
          <a:p>
            <a:pPr marL="457200" lvl="0" indent="-298450" algn="l" rtl="0">
              <a:lnSpc>
                <a:spcPct val="115000"/>
              </a:lnSpc>
              <a:spcBef>
                <a:spcPts val="0"/>
              </a:spcBef>
              <a:spcAft>
                <a:spcPts val="0"/>
              </a:spcAft>
              <a:buSzPts val="1100"/>
              <a:buAutoNum type="arabicPeriod"/>
            </a:pPr>
            <a:r>
              <a:rPr lang="en"/>
              <a:t>Productivity </a:t>
            </a:r>
            <a:endParaRPr/>
          </a:p>
          <a:p>
            <a:pPr marL="0" lvl="0" indent="0" algn="l" rtl="0">
              <a:spcBef>
                <a:spcPts val="1200"/>
              </a:spcBef>
              <a:spcAft>
                <a:spcPts val="0"/>
              </a:spcAft>
              <a:buNone/>
            </a:pPr>
            <a:endParaRPr/>
          </a:p>
        </p:txBody>
      </p:sp>
      <p:sp>
        <p:nvSpPr>
          <p:cNvPr id="648" name="Google Shape;648;gf00a4c7607_0_9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00a4c7607_0_9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Virtual Hope Box</a:t>
            </a:r>
            <a:endParaRPr/>
          </a:p>
          <a:p>
            <a:pPr marL="457200" lvl="0" indent="-298450" algn="l" rtl="0">
              <a:lnSpc>
                <a:spcPct val="115000"/>
              </a:lnSpc>
              <a:spcBef>
                <a:spcPts val="1200"/>
              </a:spcBef>
              <a:spcAft>
                <a:spcPts val="0"/>
              </a:spcAft>
              <a:buSzPts val="1100"/>
              <a:buAutoNum type="arabicPeriod"/>
            </a:pPr>
            <a:r>
              <a:rPr lang="en"/>
              <a:t>Spanish</a:t>
            </a:r>
            <a:endParaRPr/>
          </a:p>
          <a:p>
            <a:pPr marL="457200" lvl="0" indent="-298450" algn="l" rtl="0">
              <a:lnSpc>
                <a:spcPct val="115000"/>
              </a:lnSpc>
              <a:spcBef>
                <a:spcPts val="0"/>
              </a:spcBef>
              <a:spcAft>
                <a:spcPts val="0"/>
              </a:spcAft>
              <a:buSzPts val="1100"/>
              <a:buAutoNum type="arabicPeriod"/>
            </a:pPr>
            <a:r>
              <a:rPr lang="en"/>
              <a:t>Anxiety </a:t>
            </a:r>
            <a:endParaRPr/>
          </a:p>
          <a:p>
            <a:pPr marL="457200" lvl="0" indent="-298450" algn="l" rtl="0">
              <a:lnSpc>
                <a:spcPct val="115000"/>
              </a:lnSpc>
              <a:spcBef>
                <a:spcPts val="0"/>
              </a:spcBef>
              <a:spcAft>
                <a:spcPts val="0"/>
              </a:spcAft>
              <a:buSzPts val="1100"/>
              <a:buAutoNum type="arabicPeriod"/>
            </a:pPr>
            <a:r>
              <a:rPr lang="en"/>
              <a:t>Offline </a:t>
            </a:r>
            <a:endParaRPr/>
          </a:p>
          <a:p>
            <a:pPr marL="457200" lvl="0" indent="-298450" algn="l" rtl="0">
              <a:lnSpc>
                <a:spcPct val="115000"/>
              </a:lnSpc>
              <a:spcBef>
                <a:spcPts val="0"/>
              </a:spcBef>
              <a:spcAft>
                <a:spcPts val="0"/>
              </a:spcAft>
              <a:buSzPts val="1100"/>
              <a:buAutoNum type="arabicPeriod"/>
            </a:pPr>
            <a:r>
              <a:rPr lang="en"/>
              <a:t>Totally free </a:t>
            </a:r>
            <a:endParaRPr/>
          </a:p>
          <a:p>
            <a:pPr marL="457200" lvl="0" indent="-298450" algn="l" rtl="0">
              <a:lnSpc>
                <a:spcPct val="115000"/>
              </a:lnSpc>
              <a:spcBef>
                <a:spcPts val="0"/>
              </a:spcBef>
              <a:spcAft>
                <a:spcPts val="0"/>
              </a:spcAft>
              <a:buSzPts val="1100"/>
              <a:buAutoNum type="arabicPeriod"/>
            </a:pPr>
            <a:r>
              <a:rPr lang="en"/>
              <a:t>Deeping breathing </a:t>
            </a:r>
            <a:endParaRPr/>
          </a:p>
          <a:p>
            <a:pPr marL="457200" lvl="0" indent="-298450" algn="l" rtl="0">
              <a:lnSpc>
                <a:spcPct val="115000"/>
              </a:lnSpc>
              <a:spcBef>
                <a:spcPts val="0"/>
              </a:spcBef>
              <a:spcAft>
                <a:spcPts val="0"/>
              </a:spcAft>
              <a:buSzPts val="1100"/>
              <a:buAutoNum type="arabicPeriod"/>
            </a:pPr>
            <a:r>
              <a:rPr lang="en"/>
              <a:t>Studies </a:t>
            </a:r>
            <a:endParaRPr/>
          </a:p>
          <a:p>
            <a:pPr marL="457200" lvl="0" indent="-298450" algn="l" rtl="0">
              <a:lnSpc>
                <a:spcPct val="115000"/>
              </a:lnSpc>
              <a:spcBef>
                <a:spcPts val="0"/>
              </a:spcBef>
              <a:spcAft>
                <a:spcPts val="0"/>
              </a:spcAft>
              <a:buSzPts val="1100"/>
              <a:buAutoNum type="arabicPeriod"/>
            </a:pPr>
            <a:r>
              <a:rPr lang="en"/>
              <a:t>Productivity </a:t>
            </a:r>
            <a:endParaRPr/>
          </a:p>
          <a:p>
            <a:pPr marL="0" lvl="0" indent="0" algn="l" rtl="0">
              <a:spcBef>
                <a:spcPts val="1200"/>
              </a:spcBef>
              <a:spcAft>
                <a:spcPts val="0"/>
              </a:spcAft>
              <a:buNone/>
            </a:pPr>
            <a:endParaRPr/>
          </a:p>
        </p:txBody>
      </p:sp>
      <p:sp>
        <p:nvSpPr>
          <p:cNvPr id="648" name="Google Shape;648;gf00a4c7607_0_9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388880-BA18-7841-9321-D3DC19DCE19B}" type="datetimeFigureOut">
              <a:rPr lang="en-US" smtClean="0"/>
              <a:t>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240924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88880-BA18-7841-9321-D3DC19DCE19B}" type="datetimeFigureOut">
              <a:rPr lang="en-US" smtClean="0"/>
              <a:t>10/3/22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103920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88880-BA18-7841-9321-D3DC19DCE19B}" type="datetimeFigureOut">
              <a:rPr lang="en-US" smtClean="0"/>
              <a:t>10/3/22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350814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40" name="Google Shape;4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002060"/>
              </a:buClr>
              <a:buSzPts val="2800"/>
              <a:buNone/>
              <a:defRPr>
                <a:solidFill>
                  <a:srgbClr val="00206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2" name="Google Shape;42;p4"/>
          <p:cNvSpPr txBox="1">
            <a:spLocks noGrp="1"/>
          </p:cNvSpPr>
          <p:nvPr>
            <p:ph type="sldNum" idx="12"/>
          </p:nvPr>
        </p:nvSpPr>
        <p:spPr>
          <a:xfrm>
            <a:off x="113884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4008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9331F783-C0FF-4228-AEF9-60097379A7A1}"/>
              </a:ext>
            </a:extLst>
          </p:cNvPr>
          <p:cNvSpPr>
            <a:spLocks noGrp="1"/>
          </p:cNvSpPr>
          <p:nvPr>
            <p:ph type="body" sz="quarter" idx="10"/>
          </p:nvPr>
        </p:nvSpPr>
        <p:spPr>
          <a:xfrm>
            <a:off x="1" y="6617871"/>
            <a:ext cx="5027084" cy="240130"/>
          </a:xfrm>
        </p:spPr>
        <p:txBody>
          <a:bodyPr anchor="b">
            <a:spAutoFit/>
          </a:bodyPr>
          <a:lstStyle>
            <a:lvl1pPr marL="0" indent="0">
              <a:spcBef>
                <a:spcPts val="0"/>
              </a:spcBef>
              <a:buNone/>
              <a:defRPr sz="1067"/>
            </a:lvl1pPr>
          </a:lstStyle>
          <a:p>
            <a:pPr lvl="0"/>
            <a:r>
              <a:rPr lang="en-US" dirty="0"/>
              <a:t>Click to edit Master text styles</a:t>
            </a:r>
          </a:p>
        </p:txBody>
      </p:sp>
      <p:sp>
        <p:nvSpPr>
          <p:cNvPr id="8" name="Text Placeholder 4">
            <a:extLst>
              <a:ext uri="{FF2B5EF4-FFF2-40B4-BE49-F238E27FC236}">
                <a16:creationId xmlns:a16="http://schemas.microsoft.com/office/drawing/2014/main" id="{424E0EA9-952D-4348-AE95-47ACFCD8D570}"/>
              </a:ext>
            </a:extLst>
          </p:cNvPr>
          <p:cNvSpPr>
            <a:spLocks noGrp="1"/>
          </p:cNvSpPr>
          <p:nvPr>
            <p:ph type="body" sz="quarter" idx="11"/>
          </p:nvPr>
        </p:nvSpPr>
        <p:spPr>
          <a:xfrm>
            <a:off x="7164917" y="6617871"/>
            <a:ext cx="5027084" cy="240130"/>
          </a:xfrm>
        </p:spPr>
        <p:txBody>
          <a:bodyPr anchor="b">
            <a:spAutoFit/>
          </a:bodyPr>
          <a:lstStyle>
            <a:lvl1pPr marL="0" indent="0" algn="r">
              <a:spcBef>
                <a:spcPts val="0"/>
              </a:spcBef>
              <a:buNone/>
              <a:defRPr sz="1067"/>
            </a:lvl1pPr>
          </a:lstStyle>
          <a:p>
            <a:pPr lvl="0"/>
            <a:r>
              <a:rPr lang="en-US"/>
              <a:t>Click to edit Master text styles</a:t>
            </a:r>
          </a:p>
        </p:txBody>
      </p:sp>
    </p:spTree>
    <p:extLst>
      <p:ext uri="{BB962C8B-B14F-4D97-AF65-F5344CB8AC3E}">
        <p14:creationId xmlns:p14="http://schemas.microsoft.com/office/powerpoint/2010/main" val="289055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FCF82-185C-9E0F-7E03-CCB7508B3723}"/>
              </a:ext>
            </a:extLst>
          </p:cNvPr>
          <p:cNvPicPr>
            <a:picLocks noChangeAspect="1"/>
          </p:cNvPicPr>
          <p:nvPr userDrawn="1"/>
        </p:nvPicPr>
        <p:blipFill>
          <a:blip r:embed="rId2"/>
          <a:stretch>
            <a:fillRect/>
          </a:stretch>
        </p:blipFill>
        <p:spPr>
          <a:xfrm>
            <a:off x="0" y="5946121"/>
            <a:ext cx="12192000" cy="559087"/>
          </a:xfrm>
          <a:prstGeom prst="rect">
            <a:avLst/>
          </a:prstGeom>
        </p:spPr>
      </p:pic>
      <p:sp>
        <p:nvSpPr>
          <p:cNvPr id="2" name="Slide Number Placeholder 4">
            <a:extLst>
              <a:ext uri="{FF2B5EF4-FFF2-40B4-BE49-F238E27FC236}">
                <a16:creationId xmlns:a16="http://schemas.microsoft.com/office/drawing/2014/main" id="{78B4CF18-8B6A-47E0-95EC-E1C2A84B6249}"/>
              </a:ext>
            </a:extLst>
          </p:cNvPr>
          <p:cNvSpPr>
            <a:spLocks noGrp="1"/>
          </p:cNvSpPr>
          <p:nvPr>
            <p:ph type="sldNum" sz="quarter" idx="10"/>
          </p:nvPr>
        </p:nvSpPr>
        <p:spPr>
          <a:xfrm>
            <a:off x="5599014" y="6043102"/>
            <a:ext cx="533401" cy="365125"/>
          </a:xfrm>
        </p:spPr>
        <p:txBody>
          <a:bodyPr/>
          <a:lstStyle/>
          <a:p>
            <a:fld id="{5BAD86B6-1CCF-4CCF-A790-116AD5CC573B}" type="slidenum">
              <a:rPr lang="en-US" smtClean="0"/>
              <a:pPr/>
              <a:t>‹#›</a:t>
            </a:fld>
            <a:endParaRPr lang="en-US" dirty="0"/>
          </a:p>
        </p:txBody>
      </p:sp>
    </p:spTree>
    <p:extLst>
      <p:ext uri="{BB962C8B-B14F-4D97-AF65-F5344CB8AC3E}">
        <p14:creationId xmlns:p14="http://schemas.microsoft.com/office/powerpoint/2010/main" val="385723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Single Column">
    <p:spTree>
      <p:nvGrpSpPr>
        <p:cNvPr id="1" name=""/>
        <p:cNvGrpSpPr/>
        <p:nvPr/>
      </p:nvGrpSpPr>
      <p:grpSpPr>
        <a:xfrm>
          <a:off x="0" y="0"/>
          <a:ext cx="0" cy="0"/>
          <a:chOff x="0" y="0"/>
          <a:chExt cx="0" cy="0"/>
        </a:xfrm>
      </p:grpSpPr>
      <p:pic>
        <p:nvPicPr>
          <p:cNvPr id="10" name="Picture 9" descr="A picture containing object&#10;&#10;Description automatically generated">
            <a:extLst>
              <a:ext uri="{FF2B5EF4-FFF2-40B4-BE49-F238E27FC236}">
                <a16:creationId xmlns:a16="http://schemas.microsoft.com/office/drawing/2014/main" id="{39C8DDF1-EB3F-4D9B-B514-25C0A04BB6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35900" y="6467068"/>
            <a:ext cx="2880366" cy="267006"/>
          </a:xfrm>
          <a:prstGeom prst="rect">
            <a:avLst/>
          </a:prstGeom>
        </p:spPr>
      </p:pic>
      <p:sp>
        <p:nvSpPr>
          <p:cNvPr id="3" name="Content Placeholder 2"/>
          <p:cNvSpPr>
            <a:spLocks noGrp="1"/>
          </p:cNvSpPr>
          <p:nvPr>
            <p:ph idx="1"/>
          </p:nvPr>
        </p:nvSpPr>
        <p:spPr>
          <a:xfrm>
            <a:off x="575733" y="1332000"/>
            <a:ext cx="7866000" cy="4672042"/>
          </a:xfrm>
        </p:spPr>
        <p:txBody>
          <a:bodyPr/>
          <a:lstStyle>
            <a:lvl1pPr>
              <a:lnSpc>
                <a:spcPts val="1700"/>
              </a:lnSpc>
              <a:spcAft>
                <a:spcPts val="1400"/>
              </a:spcAft>
              <a:defRPr sz="2800">
                <a:latin typeface="Baghdad" pitchFamily="2" charset="-78"/>
                <a:cs typeface="Baghdad" pitchFamily="2" charset="-78"/>
              </a:defRPr>
            </a:lvl1pPr>
            <a:lvl2pPr>
              <a:lnSpc>
                <a:spcPts val="1700"/>
              </a:lnSpc>
              <a:spcAft>
                <a:spcPts val="1400"/>
              </a:spcAft>
              <a:defRPr sz="2800">
                <a:latin typeface="Baghdad" pitchFamily="2" charset="-78"/>
                <a:cs typeface="Baghdad" pitchFamily="2" charset="-78"/>
              </a:defRPr>
            </a:lvl2pPr>
            <a:lvl3pPr marL="342900" indent="-342900">
              <a:lnSpc>
                <a:spcPts val="1700"/>
              </a:lnSpc>
              <a:spcAft>
                <a:spcPts val="1400"/>
              </a:spcAft>
              <a:buFont typeface="Arial" panose="020B0604020202020204" pitchFamily="34" charset="0"/>
              <a:buChar char="•"/>
              <a:defRPr sz="2800">
                <a:latin typeface="Baghdad" pitchFamily="2" charset="-78"/>
                <a:cs typeface="Baghdad" pitchFamily="2" charset="-78"/>
              </a:defRPr>
            </a:lvl3pPr>
            <a:lvl4pPr marL="558800" indent="-342900">
              <a:lnSpc>
                <a:spcPts val="1700"/>
              </a:lnSpc>
              <a:spcAft>
                <a:spcPts val="1400"/>
              </a:spcAft>
              <a:buFont typeface="Arial" panose="020B0604020202020204" pitchFamily="34" charset="0"/>
              <a:buChar char="•"/>
              <a:defRPr sz="2800">
                <a:latin typeface="Baghdad" pitchFamily="2" charset="-78"/>
                <a:cs typeface="Baghdad" pitchFamily="2" charset="-78"/>
              </a:defRPr>
            </a:lvl4pPr>
            <a:lvl5pPr>
              <a:lnSpc>
                <a:spcPts val="1700"/>
              </a:lnSpc>
              <a:spcAft>
                <a:spcPts val="1400"/>
              </a:spcAft>
              <a:defRPr sz="2400">
                <a:latin typeface="Baghdad" pitchFamily="2" charset="-78"/>
                <a:cs typeface="Baghdad" pitchFamily="2" charset="-78"/>
              </a:defRPr>
            </a:lvl5pPr>
          </a:lstStyle>
          <a:p>
            <a:pPr lvl="0"/>
            <a:endParaRPr lang="en-US" dirty="0"/>
          </a:p>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15" name="Text Placeholder 14">
            <a:extLst>
              <a:ext uri="{FF2B5EF4-FFF2-40B4-BE49-F238E27FC236}">
                <a16:creationId xmlns:a16="http://schemas.microsoft.com/office/drawing/2014/main" id="{9F9DBC96-5270-4614-8535-8D3F8CD4D478}"/>
              </a:ext>
            </a:extLst>
          </p:cNvPr>
          <p:cNvSpPr>
            <a:spLocks noGrp="1"/>
          </p:cNvSpPr>
          <p:nvPr>
            <p:ph type="body" sz="quarter" idx="13"/>
          </p:nvPr>
        </p:nvSpPr>
        <p:spPr>
          <a:xfrm>
            <a:off x="575732" y="746925"/>
            <a:ext cx="11016000" cy="360000"/>
          </a:xfrm>
        </p:spPr>
        <p:txBody>
          <a:bodyPr/>
          <a:lstStyle>
            <a:lvl1pPr algn="ctr">
              <a:lnSpc>
                <a:spcPts val="2400"/>
              </a:lnSpc>
              <a:spcAft>
                <a:spcPts val="0"/>
              </a:spcAft>
              <a:defRPr sz="4400" b="0">
                <a:solidFill>
                  <a:srgbClr val="002060"/>
                </a:solidFill>
                <a:latin typeface="Baghdad" pitchFamily="2" charset="-78"/>
                <a:cs typeface="Baghdad" pitchFamily="2" charset="-78"/>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BEB0DE5A-C344-4BAC-8722-ED6064694F51}"/>
              </a:ext>
            </a:extLst>
          </p:cNvPr>
          <p:cNvCxnSpPr/>
          <p:nvPr/>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8C931249-A863-48F4-AABB-080CEBC1B8C0}"/>
              </a:ext>
            </a:extLst>
          </p:cNvPr>
          <p:cNvSpPr>
            <a:spLocks noGrp="1"/>
          </p:cNvSpPr>
          <p:nvPr>
            <p:ph type="ftr" sz="quarter" idx="3"/>
          </p:nvPr>
        </p:nvSpPr>
        <p:spPr>
          <a:xfrm>
            <a:off x="575734" y="6444000"/>
            <a:ext cx="4883904" cy="226299"/>
          </a:xfrm>
          <a:prstGeom prst="rect">
            <a:avLst/>
          </a:prstGeom>
        </p:spPr>
        <p:txBody>
          <a:bodyPr vert="horz" lIns="0" tIns="0" rIns="0" bIns="0" rtlCol="0" anchor="t" anchorCtr="0">
            <a:noAutofit/>
          </a:bodyPr>
          <a:lstStyle>
            <a:lvl1pPr algn="l">
              <a:defRPr sz="1000">
                <a:solidFill>
                  <a:schemeClr val="tx2"/>
                </a:solidFill>
              </a:defRPr>
            </a:lvl1pPr>
          </a:lstStyle>
          <a:p>
            <a:endParaRPr lang="en-US"/>
          </a:p>
        </p:txBody>
      </p:sp>
      <p:sp>
        <p:nvSpPr>
          <p:cNvPr id="13" name="Slide Number Placeholder 5">
            <a:extLst>
              <a:ext uri="{FF2B5EF4-FFF2-40B4-BE49-F238E27FC236}">
                <a16:creationId xmlns:a16="http://schemas.microsoft.com/office/drawing/2014/main" id="{63D852EE-82E3-4470-8762-A26F751147E4}"/>
              </a:ext>
            </a:extLst>
          </p:cNvPr>
          <p:cNvSpPr txBox="1">
            <a:spLocks/>
          </p:cNvSpPr>
          <p:nvPr/>
        </p:nvSpPr>
        <p:spPr>
          <a:xfrm>
            <a:off x="5588001" y="6444000"/>
            <a:ext cx="1102731" cy="226299"/>
          </a:xfrm>
          <a:prstGeom prst="rect">
            <a:avLst/>
          </a:prstGeom>
        </p:spPr>
        <p:txBody>
          <a:bodyPr vert="horz" lIns="0" tIns="0" rIns="0" bIns="0" rtlCol="0" anchor="t" anchorCtr="0">
            <a:noAutofit/>
          </a:bodyP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74B61-50D3-3946-8366-1E447A2A8431}" type="slidenum">
              <a:rPr lang="en-US" smtClean="0"/>
              <a:pPr/>
              <a:t>‹#›</a:t>
            </a:fld>
            <a:endParaRPr lang="en-US" dirty="0"/>
          </a:p>
        </p:txBody>
      </p:sp>
      <p:pic>
        <p:nvPicPr>
          <p:cNvPr id="11" name="Picture 10" descr="A black sign with white text&#10;&#10;Description automatically generated">
            <a:extLst>
              <a:ext uri="{FF2B5EF4-FFF2-40B4-BE49-F238E27FC236}">
                <a16:creationId xmlns:a16="http://schemas.microsoft.com/office/drawing/2014/main" id="{7C19007D-963A-3142-99C7-F02BA96DDC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732" y="6478943"/>
            <a:ext cx="1102731" cy="368420"/>
          </a:xfrm>
          <a:prstGeom prst="rect">
            <a:avLst/>
          </a:prstGeom>
        </p:spPr>
      </p:pic>
    </p:spTree>
    <p:extLst>
      <p:ext uri="{BB962C8B-B14F-4D97-AF65-F5344CB8AC3E}">
        <p14:creationId xmlns:p14="http://schemas.microsoft.com/office/powerpoint/2010/main" val="412628995"/>
      </p:ext>
    </p:extLst>
  </p:cSld>
  <p:clrMapOvr>
    <a:masterClrMapping/>
  </p:clrMapOvr>
  <p:extLst>
    <p:ext uri="{DCECCB84-F9BA-43D5-87BE-67443E8EF086}">
      <p15:sldGuideLst xmlns:p15="http://schemas.microsoft.com/office/powerpoint/2012/main">
        <p15:guide id="1" orient="horz" pos="64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88880-BA18-7841-9321-D3DC19DCE19B}" type="datetimeFigureOut">
              <a:rPr lang="en-US" smtClean="0"/>
              <a:t>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184220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88880-BA18-7841-9321-D3DC19DCE19B}" type="datetimeFigureOut">
              <a:rPr lang="en-US" smtClean="0"/>
              <a:t>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222493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3388880-BA18-7841-9321-D3DC19DCE19B}" type="datetimeFigureOut">
              <a:rPr lang="en-US" smtClean="0"/>
              <a:t>10/3/22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300358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3388880-BA18-7841-9321-D3DC19DCE19B}" type="datetimeFigureOut">
              <a:rPr lang="en-US" smtClean="0"/>
              <a:t>10/3/22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391694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3388880-BA18-7841-9321-D3DC19DCE19B}" type="datetimeFigureOut">
              <a:rPr lang="en-US" smtClean="0"/>
              <a:t>10/3/22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14077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388880-BA18-7841-9321-D3DC19DCE19B}" type="datetimeFigureOut">
              <a:rPr lang="en-US" smtClean="0"/>
              <a:t>10/3/22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342555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3388880-BA18-7841-9321-D3DC19DCE19B}" type="datetimeFigureOut">
              <a:rPr lang="en-US" smtClean="0"/>
              <a:t>10/3/22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330103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3388880-BA18-7841-9321-D3DC19DCE19B}" type="datetimeFigureOut">
              <a:rPr lang="en-US" smtClean="0"/>
              <a:t>10/3/22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F9C4F35-0FB7-7A4E-A8F1-3FA13131A2A1}" type="slidenum">
              <a:rPr lang="en-US" smtClean="0"/>
              <a:t>‹#›</a:t>
            </a:fld>
            <a:endParaRPr lang="en-US"/>
          </a:p>
        </p:txBody>
      </p:sp>
    </p:spTree>
    <p:extLst>
      <p:ext uri="{BB962C8B-B14F-4D97-AF65-F5344CB8AC3E}">
        <p14:creationId xmlns:p14="http://schemas.microsoft.com/office/powerpoint/2010/main" val="185145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3388880-BA18-7841-9321-D3DC19DCE19B}" type="datetimeFigureOut">
              <a:rPr lang="en-US" smtClean="0"/>
              <a:t>10/3/22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F9C4F35-0FB7-7A4E-A8F1-3FA13131A2A1}" type="slidenum">
              <a:rPr lang="en-US" smtClean="0"/>
              <a:t>‹#›</a:t>
            </a:fld>
            <a:endParaRPr lang="en-US"/>
          </a:p>
        </p:txBody>
      </p:sp>
    </p:spTree>
    <p:extLst>
      <p:ext uri="{BB962C8B-B14F-4D97-AF65-F5344CB8AC3E}">
        <p14:creationId xmlns:p14="http://schemas.microsoft.com/office/powerpoint/2010/main" val="39567498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 id="2147483692" r:id="rId14"/>
    <p:sldLayoutId id="2147483693" r:id="rId1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www.icmpe.org/test1/journal/jourbot.htm" TargetMode="External"/><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www.psychiatry.org/psychiatrists/practice/mental-health-apps/app-evaluation-model" TargetMode="Externa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psychiatry.org/psychiatrists/practice/mental-health-apps/app-evaluation-model"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BA47-71A8-3F43-AFEC-349822A865C5}"/>
              </a:ext>
            </a:extLst>
          </p:cNvPr>
          <p:cNvSpPr>
            <a:spLocks noGrp="1"/>
          </p:cNvSpPr>
          <p:nvPr>
            <p:ph type="title"/>
          </p:nvPr>
        </p:nvSpPr>
        <p:spPr>
          <a:xfrm>
            <a:off x="522050" y="1327944"/>
            <a:ext cx="11147900" cy="1325563"/>
          </a:xfrm>
        </p:spPr>
        <p:txBody>
          <a:bodyPr>
            <a:normAutofit/>
          </a:bodyPr>
          <a:lstStyle/>
          <a:p>
            <a:pPr algn="ctr"/>
            <a:r>
              <a:rPr lang="en-US" b="0" i="0" dirty="0">
                <a:solidFill>
                  <a:srgbClr val="2A2A2A"/>
                </a:solidFill>
                <a:effectLst/>
                <a:latin typeface="Quattrocento Sans" panose="020F0502020204030204" pitchFamily="34" charset="0"/>
              </a:rPr>
              <a:t>Finding a Mental </a:t>
            </a:r>
            <a:r>
              <a:rPr lang="en-US" dirty="0">
                <a:solidFill>
                  <a:srgbClr val="2A2A2A"/>
                </a:solidFill>
                <a:latin typeface="Quattrocento Sans" panose="020F0502020204030204" pitchFamily="34" charset="0"/>
              </a:rPr>
              <a:t>H</a:t>
            </a:r>
            <a:r>
              <a:rPr lang="en-US" b="0" i="0" dirty="0">
                <a:solidFill>
                  <a:srgbClr val="2A2A2A"/>
                </a:solidFill>
                <a:effectLst/>
                <a:latin typeface="Quattrocento Sans" panose="020F0502020204030204" pitchFamily="34" charset="0"/>
              </a:rPr>
              <a:t>ealth </a:t>
            </a:r>
            <a:r>
              <a:rPr lang="en-US" dirty="0">
                <a:solidFill>
                  <a:srgbClr val="2A2A2A"/>
                </a:solidFill>
                <a:latin typeface="Quattrocento Sans" panose="020F0502020204030204" pitchFamily="34" charset="0"/>
              </a:rPr>
              <a:t>A</a:t>
            </a:r>
            <a:r>
              <a:rPr lang="en-US" b="0" i="0" dirty="0">
                <a:solidFill>
                  <a:srgbClr val="2A2A2A"/>
                </a:solidFill>
                <a:effectLst/>
                <a:latin typeface="Quattrocento Sans" panose="020F0502020204030204" pitchFamily="34" charset="0"/>
              </a:rPr>
              <a:t>pp that is Right for You with </a:t>
            </a:r>
            <a:r>
              <a:rPr lang="en-US" dirty="0" err="1">
                <a:solidFill>
                  <a:srgbClr val="2A2A2A"/>
                </a:solidFill>
                <a:latin typeface="Quattrocento Sans" panose="020F0502020204030204" pitchFamily="34" charset="0"/>
              </a:rPr>
              <a:t>M</a:t>
            </a:r>
            <a:r>
              <a:rPr lang="en-US" b="0" i="0" dirty="0" err="1">
                <a:solidFill>
                  <a:srgbClr val="2A2A2A"/>
                </a:solidFill>
                <a:effectLst/>
                <a:latin typeface="Quattrocento Sans" panose="020F0502020204030204" pitchFamily="34" charset="0"/>
              </a:rPr>
              <a:t>indapps.org</a:t>
            </a:r>
            <a:endParaRPr lang="en-US" dirty="0"/>
          </a:p>
        </p:txBody>
      </p:sp>
      <p:pic>
        <p:nvPicPr>
          <p:cNvPr id="4098" name="Picture 2">
            <a:extLst>
              <a:ext uri="{FF2B5EF4-FFF2-40B4-BE49-F238E27FC236}">
                <a16:creationId xmlns:a16="http://schemas.microsoft.com/office/drawing/2014/main" id="{5B48CF76-9108-4149-9AB0-CD062B8A77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50" y="4943474"/>
            <a:ext cx="1990726" cy="1990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01B46A7-AE02-B64F-B879-FD02521499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7416" y="5862637"/>
            <a:ext cx="8251067" cy="762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5CA05D-698D-C748-B3D2-4A16250E5F4E}"/>
              </a:ext>
            </a:extLst>
          </p:cNvPr>
          <p:cNvSpPr txBox="1"/>
          <p:nvPr/>
        </p:nvSpPr>
        <p:spPr>
          <a:xfrm>
            <a:off x="2936044" y="3717260"/>
            <a:ext cx="5816070" cy="523220"/>
          </a:xfrm>
          <a:prstGeom prst="rect">
            <a:avLst/>
          </a:prstGeom>
          <a:noFill/>
        </p:spPr>
        <p:txBody>
          <a:bodyPr wrap="square" rtlCol="0">
            <a:spAutoFit/>
          </a:bodyPr>
          <a:lstStyle/>
          <a:p>
            <a:pPr algn="ctr"/>
            <a:r>
              <a:rPr lang="en-US" sz="2800" u="sng" dirty="0"/>
              <a:t>Noy Alon</a:t>
            </a:r>
          </a:p>
        </p:txBody>
      </p:sp>
    </p:spTree>
    <p:extLst>
      <p:ext uri="{BB962C8B-B14F-4D97-AF65-F5344CB8AC3E}">
        <p14:creationId xmlns:p14="http://schemas.microsoft.com/office/powerpoint/2010/main" val="343847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E36EE-5F2B-9A4E-859A-99447B83BED9}"/>
              </a:ext>
            </a:extLst>
          </p:cNvPr>
          <p:cNvSpPr>
            <a:spLocks noGrp="1"/>
          </p:cNvSpPr>
          <p:nvPr>
            <p:ph idx="4294967295"/>
          </p:nvPr>
        </p:nvSpPr>
        <p:spPr>
          <a:xfrm>
            <a:off x="461067" y="1897612"/>
            <a:ext cx="5172075" cy="4672012"/>
          </a:xfrm>
        </p:spPr>
        <p:txBody>
          <a:bodyPr>
            <a:normAutofit/>
          </a:bodyPr>
          <a:lstStyle/>
          <a:p>
            <a:pPr marL="0" indent="0" fontAlgn="t">
              <a:lnSpc>
                <a:spcPct val="100000"/>
              </a:lnSpc>
              <a:buNone/>
            </a:pPr>
            <a:r>
              <a:rPr lang="en-US" sz="2000" dirty="0"/>
              <a:t>1. Can you easily find a privacy statement?</a:t>
            </a:r>
          </a:p>
          <a:p>
            <a:pPr marL="0" indent="0" fontAlgn="t">
              <a:lnSpc>
                <a:spcPct val="100000"/>
              </a:lnSpc>
              <a:buNone/>
            </a:pPr>
            <a:r>
              <a:rPr lang="en-US" sz="2000" dirty="0"/>
              <a:t>2. Do you trust the person who made it?</a:t>
            </a:r>
          </a:p>
          <a:p>
            <a:pPr marL="0" indent="0" fontAlgn="t">
              <a:lnSpc>
                <a:spcPct val="100000"/>
              </a:lnSpc>
              <a:buNone/>
            </a:pPr>
            <a:r>
              <a:rPr lang="en-US" sz="2000" dirty="0"/>
              <a:t>3. Was the app updated within the past </a:t>
            </a:r>
          </a:p>
          <a:p>
            <a:pPr marL="0" indent="0" fontAlgn="t">
              <a:lnSpc>
                <a:spcPct val="100000"/>
              </a:lnSpc>
              <a:buNone/>
            </a:pPr>
            <a:r>
              <a:rPr lang="en-US" dirty="0"/>
              <a:t>     </a:t>
            </a:r>
            <a:r>
              <a:rPr lang="en-US" sz="2000" dirty="0"/>
              <a:t>6 months?</a:t>
            </a:r>
          </a:p>
          <a:p>
            <a:pPr marL="0" indent="0" fontAlgn="t">
              <a:lnSpc>
                <a:spcPct val="100000"/>
              </a:lnSpc>
              <a:buNone/>
            </a:pPr>
            <a:r>
              <a:rPr lang="en-US" sz="2000" dirty="0"/>
              <a:t>4. Is the app recommended by someone </a:t>
            </a:r>
          </a:p>
          <a:p>
            <a:pPr marL="0" indent="0" fontAlgn="t">
              <a:lnSpc>
                <a:spcPct val="100000"/>
              </a:lnSpc>
              <a:buNone/>
            </a:pPr>
            <a:r>
              <a:rPr lang="en-US" sz="2000" dirty="0"/>
              <a:t>     you trust (doctor, family, friend)?</a:t>
            </a:r>
          </a:p>
        </p:txBody>
      </p:sp>
      <p:pic>
        <p:nvPicPr>
          <p:cNvPr id="6" name="Picture 5">
            <a:extLst>
              <a:ext uri="{FF2B5EF4-FFF2-40B4-BE49-F238E27FC236}">
                <a16:creationId xmlns:a16="http://schemas.microsoft.com/office/drawing/2014/main" id="{03CF5A00-F0E4-2440-A222-EF60056E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07" y="1332000"/>
            <a:ext cx="3602105" cy="1465841"/>
          </a:xfrm>
          <a:prstGeom prst="rect">
            <a:avLst/>
          </a:prstGeom>
        </p:spPr>
      </p:pic>
      <p:sp>
        <p:nvSpPr>
          <p:cNvPr id="13" name="Content Placeholder 1">
            <a:extLst>
              <a:ext uri="{FF2B5EF4-FFF2-40B4-BE49-F238E27FC236}">
                <a16:creationId xmlns:a16="http://schemas.microsoft.com/office/drawing/2014/main" id="{EC9E36EE-5F2B-9A4E-859A-99447B83BED9}"/>
              </a:ext>
            </a:extLst>
          </p:cNvPr>
          <p:cNvSpPr txBox="1">
            <a:spLocks/>
          </p:cNvSpPr>
          <p:nvPr/>
        </p:nvSpPr>
        <p:spPr>
          <a:xfrm>
            <a:off x="6419807" y="1369749"/>
            <a:ext cx="5171925" cy="4672042"/>
          </a:xfrm>
          <a:prstGeom prst="rect">
            <a:avLst/>
          </a:prstGeom>
        </p:spPr>
        <p:txBody>
          <a:bodyPr vert="horz" lIns="0" tIns="0" rIns="0" bIns="0" rtlCol="0" anchor="t" anchorCtr="0">
            <a:noAutofit/>
          </a:bodyPr>
          <a:lstStyle>
            <a:lvl1pPr marL="0" indent="0" algn="l" defTabSz="914400" rtl="0" eaLnBrk="1" latinLnBrk="0" hangingPunct="1">
              <a:lnSpc>
                <a:spcPts val="1700"/>
              </a:lnSpc>
              <a:spcBef>
                <a:spcPts val="0"/>
              </a:spcBef>
              <a:spcAft>
                <a:spcPts val="1400"/>
              </a:spcAft>
              <a:buFont typeface="Arial" panose="020B0604020202020204" pitchFamily="34" charset="0"/>
              <a:buNone/>
              <a:defRPr sz="2800" kern="1200">
                <a:solidFill>
                  <a:schemeClr val="tx2"/>
                </a:solidFill>
                <a:latin typeface="Baghdad" pitchFamily="2" charset="-78"/>
                <a:ea typeface="+mn-ea"/>
                <a:cs typeface="Baghdad" pitchFamily="2" charset="-78"/>
              </a:defRPr>
            </a:lvl1pPr>
            <a:lvl2pPr marL="180000" indent="-216000" algn="l" defTabSz="914400" rtl="0" eaLnBrk="1" latinLnBrk="0" hangingPunct="1">
              <a:lnSpc>
                <a:spcPts val="1700"/>
              </a:lnSpc>
              <a:spcBef>
                <a:spcPts val="0"/>
              </a:spcBef>
              <a:spcAft>
                <a:spcPts val="1400"/>
              </a:spcAft>
              <a:buFont typeface="Arial" panose="020B0604020202020204" pitchFamily="34" charset="0"/>
              <a:buChar char="•"/>
              <a:defRPr sz="2800" kern="1200">
                <a:solidFill>
                  <a:schemeClr val="tx2"/>
                </a:solidFill>
                <a:latin typeface="Baghdad" pitchFamily="2" charset="-78"/>
                <a:ea typeface="+mn-ea"/>
                <a:cs typeface="Baghdad" pitchFamily="2" charset="-78"/>
              </a:defRPr>
            </a:lvl2pPr>
            <a:lvl3pPr marL="342900" indent="-342900" algn="l" defTabSz="914400" rtl="0" eaLnBrk="1" latinLnBrk="0" hangingPunct="1">
              <a:lnSpc>
                <a:spcPts val="1700"/>
              </a:lnSpc>
              <a:spcBef>
                <a:spcPts val="0"/>
              </a:spcBef>
              <a:spcAft>
                <a:spcPts val="1400"/>
              </a:spcAft>
              <a:buFont typeface="Arial" panose="020B0604020202020204" pitchFamily="34" charset="0"/>
              <a:buChar char="•"/>
              <a:defRPr sz="2800" kern="1200">
                <a:solidFill>
                  <a:schemeClr val="tx2"/>
                </a:solidFill>
                <a:latin typeface="Baghdad" pitchFamily="2" charset="-78"/>
                <a:ea typeface="+mn-ea"/>
                <a:cs typeface="Baghdad" pitchFamily="2" charset="-78"/>
              </a:defRPr>
            </a:lvl3pPr>
            <a:lvl4pPr marL="558800" indent="-342900" algn="l" defTabSz="914400" rtl="0" eaLnBrk="1" latinLnBrk="0" hangingPunct="1">
              <a:lnSpc>
                <a:spcPts val="1700"/>
              </a:lnSpc>
              <a:spcBef>
                <a:spcPts val="0"/>
              </a:spcBef>
              <a:spcAft>
                <a:spcPts val="1400"/>
              </a:spcAft>
              <a:buFont typeface="Arial" panose="020B0604020202020204" pitchFamily="34" charset="0"/>
              <a:buChar char="•"/>
              <a:defRPr sz="2800" kern="1200">
                <a:solidFill>
                  <a:schemeClr val="tx2"/>
                </a:solidFill>
                <a:latin typeface="Baghdad" pitchFamily="2" charset="-78"/>
                <a:ea typeface="+mn-ea"/>
                <a:cs typeface="Baghdad" pitchFamily="2" charset="-78"/>
              </a:defRPr>
            </a:lvl4pPr>
            <a:lvl5pPr marL="576000" indent="-179388" algn="l" defTabSz="914400" rtl="0" eaLnBrk="1" latinLnBrk="0" hangingPunct="1">
              <a:lnSpc>
                <a:spcPts val="1700"/>
              </a:lnSpc>
              <a:spcBef>
                <a:spcPts val="0"/>
              </a:spcBef>
              <a:spcAft>
                <a:spcPts val="1400"/>
              </a:spcAft>
              <a:buFont typeface="Symbol" panose="05050102010706020507" pitchFamily="18" charset="2"/>
              <a:buChar char="-"/>
              <a:defRPr sz="2400" kern="1200">
                <a:solidFill>
                  <a:schemeClr val="tx2"/>
                </a:solidFill>
                <a:latin typeface="Baghdad" pitchFamily="2" charset="-78"/>
                <a:ea typeface="+mn-ea"/>
                <a:cs typeface="Baghdad"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endParaRPr lang="en-US" dirty="0"/>
          </a:p>
          <a:p>
            <a:pPr fontAlgn="t"/>
            <a:endParaRPr lang="en-US" dirty="0"/>
          </a:p>
          <a:p>
            <a:pPr fontAlgn="t"/>
            <a:endParaRPr lang="en-US" dirty="0"/>
          </a:p>
          <a:p>
            <a:pPr fontAlgn="t"/>
            <a:endParaRPr lang="en-US" dirty="0"/>
          </a:p>
          <a:p>
            <a:pPr fontAlgn="t">
              <a:lnSpc>
                <a:spcPct val="100000"/>
              </a:lnSpc>
            </a:pPr>
            <a:r>
              <a:rPr lang="en-US" sz="2000" dirty="0">
                <a:latin typeface="+mj-lt"/>
              </a:rPr>
              <a:t>1. Can you easily find a privacy statement?</a:t>
            </a:r>
          </a:p>
          <a:p>
            <a:pPr fontAlgn="t">
              <a:lnSpc>
                <a:spcPct val="100000"/>
              </a:lnSpc>
            </a:pPr>
            <a:r>
              <a:rPr lang="en-US" sz="2000" dirty="0">
                <a:latin typeface="+mj-lt"/>
              </a:rPr>
              <a:t>2. Do you trust the person who made it?</a:t>
            </a:r>
          </a:p>
          <a:p>
            <a:pPr fontAlgn="t">
              <a:lnSpc>
                <a:spcPct val="100000"/>
              </a:lnSpc>
            </a:pPr>
            <a:r>
              <a:rPr lang="en-US" sz="2000" dirty="0">
                <a:latin typeface="+mj-lt"/>
              </a:rPr>
              <a:t>3. Was the app updated within the past </a:t>
            </a:r>
          </a:p>
          <a:p>
            <a:pPr fontAlgn="t">
              <a:lnSpc>
                <a:spcPct val="100000"/>
              </a:lnSpc>
            </a:pPr>
            <a:r>
              <a:rPr lang="en-US" sz="2000" dirty="0">
                <a:latin typeface="+mj-lt"/>
              </a:rPr>
              <a:t>6 months?</a:t>
            </a:r>
          </a:p>
          <a:p>
            <a:pPr fontAlgn="t">
              <a:lnSpc>
                <a:spcPct val="100000"/>
              </a:lnSpc>
            </a:pPr>
            <a:r>
              <a:rPr lang="en-US" sz="2000" dirty="0">
                <a:latin typeface="+mj-lt"/>
              </a:rPr>
              <a:t>4. </a:t>
            </a:r>
            <a:r>
              <a:rPr lang="en-US" sz="2000" dirty="0">
                <a:latin typeface="+mn-lt"/>
              </a:rPr>
              <a:t>Is the app recommended by someone </a:t>
            </a:r>
          </a:p>
          <a:p>
            <a:pPr fontAlgn="t">
              <a:lnSpc>
                <a:spcPct val="100000"/>
              </a:lnSpc>
            </a:pPr>
            <a:r>
              <a:rPr lang="en-US" sz="2000" dirty="0">
                <a:latin typeface="+mn-lt"/>
              </a:rPr>
              <a:t>you trust (doctor, family, friend)?</a:t>
            </a:r>
          </a:p>
          <a:p>
            <a:pPr marL="514350" indent="-514350">
              <a:lnSpc>
                <a:spcPct val="100000"/>
              </a:lnSpc>
              <a:spcAft>
                <a:spcPts val="0"/>
              </a:spcAft>
              <a:buFontTx/>
              <a:buNone/>
            </a:pPr>
            <a:endParaRPr lang="en-US" dirty="0">
              <a:latin typeface="Baghdad" charset="-78"/>
              <a:ea typeface="Baghdad" charset="-78"/>
              <a:cs typeface="Baghdad" charset="-78"/>
            </a:endParaRPr>
          </a:p>
        </p:txBody>
      </p:sp>
      <p:cxnSp>
        <p:nvCxnSpPr>
          <p:cNvPr id="15" name="Straight Connector 14"/>
          <p:cNvCxnSpPr>
            <a:cxnSpLocks/>
          </p:cNvCxnSpPr>
          <p:nvPr/>
        </p:nvCxnSpPr>
        <p:spPr>
          <a:xfrm>
            <a:off x="6104467" y="852630"/>
            <a:ext cx="0" cy="60169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0D688231-2B78-054C-81AA-E6556F2B8997}"/>
              </a:ext>
            </a:extLst>
          </p:cNvPr>
          <p:cNvGraphicFramePr>
            <a:graphicFrameLocks noGrp="1"/>
          </p:cNvGraphicFramePr>
          <p:nvPr>
            <p:extLst>
              <p:ext uri="{D42A27DB-BD31-4B8C-83A1-F6EECF244321}">
                <p14:modId xmlns:p14="http://schemas.microsoft.com/office/powerpoint/2010/main" val="4288464238"/>
              </p:ext>
            </p:extLst>
          </p:nvPr>
        </p:nvGraphicFramePr>
        <p:xfrm>
          <a:off x="5170284" y="2931851"/>
          <a:ext cx="1259004" cy="2603534"/>
        </p:xfrm>
        <a:graphic>
          <a:graphicData uri="http://schemas.openxmlformats.org/drawingml/2006/table">
            <a:tbl>
              <a:tblPr firstRow="1" bandRow="1">
                <a:tableStyleId>{5C22544A-7EE6-4342-B048-85BDC9FD1C3A}</a:tableStyleId>
              </a:tblPr>
              <a:tblGrid>
                <a:gridCol w="474060">
                  <a:extLst>
                    <a:ext uri="{9D8B030D-6E8A-4147-A177-3AD203B41FA5}">
                      <a16:colId xmlns:a16="http://schemas.microsoft.com/office/drawing/2014/main" val="3899899808"/>
                    </a:ext>
                  </a:extLst>
                </a:gridCol>
                <a:gridCol w="784944">
                  <a:extLst>
                    <a:ext uri="{9D8B030D-6E8A-4147-A177-3AD203B41FA5}">
                      <a16:colId xmlns:a16="http://schemas.microsoft.com/office/drawing/2014/main" val="2328528214"/>
                    </a:ext>
                  </a:extLst>
                </a:gridCol>
              </a:tblGrid>
              <a:tr h="59208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913421"/>
                  </a:ext>
                </a:extLst>
              </a:tr>
              <a:tr h="59208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735418"/>
                  </a:ext>
                </a:extLst>
              </a:tr>
              <a:tr h="82729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p>
                      <a:endParaRPr lang="en-US" sz="1600" b="0" dirty="0">
                        <a:ln>
                          <a:noFill/>
                        </a:ln>
                        <a:solidFill>
                          <a:schemeClr val="tx2"/>
                        </a:solidFill>
                        <a:latin typeface="+mn-lt"/>
                        <a:ea typeface="Baghdad" charset="-78"/>
                        <a:cs typeface="Baghdad"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0577995"/>
                  </a:ext>
                </a:extLst>
              </a:tr>
              <a:tr h="59208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70044"/>
                  </a:ext>
                </a:extLst>
              </a:tr>
            </a:tbl>
          </a:graphicData>
        </a:graphic>
      </p:graphicFrame>
      <p:graphicFrame>
        <p:nvGraphicFramePr>
          <p:cNvPr id="17" name="Table 16">
            <a:extLst>
              <a:ext uri="{FF2B5EF4-FFF2-40B4-BE49-F238E27FC236}">
                <a16:creationId xmlns:a16="http://schemas.microsoft.com/office/drawing/2014/main" id="{0D688231-2B78-054C-81AA-E6556F2B8997}"/>
              </a:ext>
            </a:extLst>
          </p:cNvPr>
          <p:cNvGraphicFramePr>
            <a:graphicFrameLocks noGrp="1"/>
          </p:cNvGraphicFramePr>
          <p:nvPr>
            <p:extLst>
              <p:ext uri="{D42A27DB-BD31-4B8C-83A1-F6EECF244321}">
                <p14:modId xmlns:p14="http://schemas.microsoft.com/office/powerpoint/2010/main" val="870870167"/>
              </p:ext>
            </p:extLst>
          </p:nvPr>
        </p:nvGraphicFramePr>
        <p:xfrm>
          <a:off x="11004354" y="2931851"/>
          <a:ext cx="1259004" cy="2603534"/>
        </p:xfrm>
        <a:graphic>
          <a:graphicData uri="http://schemas.openxmlformats.org/drawingml/2006/table">
            <a:tbl>
              <a:tblPr firstRow="1" bandRow="1">
                <a:tableStyleId>{5C22544A-7EE6-4342-B048-85BDC9FD1C3A}</a:tableStyleId>
              </a:tblPr>
              <a:tblGrid>
                <a:gridCol w="474060">
                  <a:extLst>
                    <a:ext uri="{9D8B030D-6E8A-4147-A177-3AD203B41FA5}">
                      <a16:colId xmlns:a16="http://schemas.microsoft.com/office/drawing/2014/main" val="3899899808"/>
                    </a:ext>
                  </a:extLst>
                </a:gridCol>
                <a:gridCol w="784944">
                  <a:extLst>
                    <a:ext uri="{9D8B030D-6E8A-4147-A177-3AD203B41FA5}">
                      <a16:colId xmlns:a16="http://schemas.microsoft.com/office/drawing/2014/main" val="2328528214"/>
                    </a:ext>
                  </a:extLst>
                </a:gridCol>
              </a:tblGrid>
              <a:tr h="59208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913421"/>
                  </a:ext>
                </a:extLst>
              </a:tr>
              <a:tr h="59208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735418"/>
                  </a:ext>
                </a:extLst>
              </a:tr>
              <a:tr h="82729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p>
                      <a:endParaRPr lang="en-US" sz="1600" b="0" dirty="0">
                        <a:ln>
                          <a:noFill/>
                        </a:ln>
                        <a:solidFill>
                          <a:schemeClr val="tx2"/>
                        </a:solidFill>
                        <a:latin typeface="+mn-lt"/>
                        <a:ea typeface="Baghdad" charset="-78"/>
                        <a:cs typeface="Baghdad"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0577995"/>
                  </a:ext>
                </a:extLst>
              </a:tr>
              <a:tr h="592081">
                <a:tc>
                  <a:txBody>
                    <a:bodyPr/>
                    <a:lstStyle/>
                    <a:p>
                      <a:r>
                        <a:rPr lang="en-US" sz="1600" b="0" dirty="0">
                          <a:ln>
                            <a:noFill/>
                          </a:ln>
                          <a:solidFill>
                            <a:schemeClr val="tx2"/>
                          </a:solidFill>
                          <a:latin typeface="+mn-lt"/>
                          <a:ea typeface="Baghdad" charset="-78"/>
                          <a:cs typeface="Baghdad" charset="-78"/>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n>
                            <a:noFill/>
                          </a:ln>
                          <a:solidFill>
                            <a:schemeClr val="tx2"/>
                          </a:solidFill>
                          <a:latin typeface="+mn-lt"/>
                          <a:ea typeface="Baghdad" charset="-78"/>
                          <a:cs typeface="Baghdad" charset="-78"/>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70044"/>
                  </a:ext>
                </a:extLst>
              </a:tr>
            </a:tbl>
          </a:graphicData>
        </a:graphic>
      </p:graphicFrame>
      <p:pic>
        <p:nvPicPr>
          <p:cNvPr id="4" name="Picture 3" descr="Graphical user interface, text, application, chat or text message&#10;&#10;Description automatically generated">
            <a:extLst>
              <a:ext uri="{FF2B5EF4-FFF2-40B4-BE49-F238E27FC236}">
                <a16:creationId xmlns:a16="http://schemas.microsoft.com/office/drawing/2014/main" id="{95D6C6FE-A112-0994-CE9A-CBD31DBCF0C7}"/>
              </a:ext>
            </a:extLst>
          </p:cNvPr>
          <p:cNvPicPr>
            <a:picLocks noChangeAspect="1"/>
          </p:cNvPicPr>
          <p:nvPr/>
        </p:nvPicPr>
        <p:blipFill>
          <a:blip r:embed="rId4"/>
          <a:stretch>
            <a:fillRect/>
          </a:stretch>
        </p:blipFill>
        <p:spPr>
          <a:xfrm>
            <a:off x="1696687" y="1369749"/>
            <a:ext cx="3239380" cy="1490688"/>
          </a:xfrm>
          <a:prstGeom prst="rect">
            <a:avLst/>
          </a:prstGeom>
        </p:spPr>
      </p:pic>
      <p:sp>
        <p:nvSpPr>
          <p:cNvPr id="7" name="Round Diagonal Corner Rectangle 6">
            <a:extLst>
              <a:ext uri="{FF2B5EF4-FFF2-40B4-BE49-F238E27FC236}">
                <a16:creationId xmlns:a16="http://schemas.microsoft.com/office/drawing/2014/main" id="{6B6C274C-EA6C-EDEA-4265-0C719C7F6A17}"/>
              </a:ext>
            </a:extLst>
          </p:cNvPr>
          <p:cNvSpPr/>
          <p:nvPr/>
        </p:nvSpPr>
        <p:spPr>
          <a:xfrm>
            <a:off x="3477640" y="-27904"/>
            <a:ext cx="5884334" cy="880534"/>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mj-lt"/>
              </a:rPr>
              <a:t>Practice Activity</a:t>
            </a:r>
          </a:p>
        </p:txBody>
      </p:sp>
    </p:spTree>
    <p:extLst>
      <p:ext uri="{BB962C8B-B14F-4D97-AF65-F5344CB8AC3E}">
        <p14:creationId xmlns:p14="http://schemas.microsoft.com/office/powerpoint/2010/main" val="145749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AB4F-AE0D-FCF0-2D53-39FA399A1B56}"/>
              </a:ext>
            </a:extLst>
          </p:cNvPr>
          <p:cNvSpPr>
            <a:spLocks noGrp="1"/>
          </p:cNvSpPr>
          <p:nvPr>
            <p:ph type="title"/>
          </p:nvPr>
        </p:nvSpPr>
        <p:spPr>
          <a:xfrm>
            <a:off x="277015" y="2904886"/>
            <a:ext cx="2958045" cy="763600"/>
          </a:xfrm>
        </p:spPr>
        <p:txBody>
          <a:bodyPr/>
          <a:lstStyle/>
          <a:p>
            <a:r>
              <a:rPr lang="en-US" sz="3600" dirty="0">
                <a:solidFill>
                  <a:schemeClr val="bg1"/>
                </a:solidFill>
              </a:rPr>
              <a:t>100+ Objective Questions </a:t>
            </a:r>
            <a:br>
              <a:rPr lang="en-US" sz="3600" dirty="0">
                <a:solidFill>
                  <a:schemeClr val="bg1"/>
                </a:solidFill>
              </a:rPr>
            </a:br>
            <a:endParaRPr lang="en-US" dirty="0">
              <a:solidFill>
                <a:schemeClr val="bg1"/>
              </a:solidFill>
            </a:endParaRPr>
          </a:p>
        </p:txBody>
      </p:sp>
      <p:sp>
        <p:nvSpPr>
          <p:cNvPr id="3" name="Text Placeholder 2">
            <a:extLst>
              <a:ext uri="{FF2B5EF4-FFF2-40B4-BE49-F238E27FC236}">
                <a16:creationId xmlns:a16="http://schemas.microsoft.com/office/drawing/2014/main" id="{E5F73FE4-6D2D-A209-9329-302942DE68EB}"/>
              </a:ext>
            </a:extLst>
          </p:cNvPr>
          <p:cNvSpPr>
            <a:spLocks noGrp="1"/>
          </p:cNvSpPr>
          <p:nvPr>
            <p:ph type="body" idx="1"/>
          </p:nvPr>
        </p:nvSpPr>
        <p:spPr>
          <a:xfrm>
            <a:off x="4063857" y="1801596"/>
            <a:ext cx="7400343" cy="763600"/>
          </a:xfrm>
        </p:spPr>
        <p:txBody>
          <a:bodyPr/>
          <a:lstStyle/>
          <a:p>
            <a:pPr marL="152396" indent="0">
              <a:buNone/>
            </a:pPr>
            <a:r>
              <a:rPr lang="en-US" b="1" dirty="0">
                <a:solidFill>
                  <a:schemeClr val="dk1"/>
                </a:solidFill>
                <a:ea typeface="Garamond"/>
                <a:cs typeface="Garamond"/>
                <a:sym typeface="Garamond"/>
              </a:rPr>
              <a:t>The questions are aligned with the levels of the APA pyramid but are designed for you to pick which matter when and where</a:t>
            </a:r>
            <a:endParaRPr lang="en-US" dirty="0"/>
          </a:p>
          <a:p>
            <a:endParaRPr lang="en-US" dirty="0"/>
          </a:p>
        </p:txBody>
      </p:sp>
      <p:pic>
        <p:nvPicPr>
          <p:cNvPr id="4" name="Google Shape;365;p48">
            <a:extLst>
              <a:ext uri="{FF2B5EF4-FFF2-40B4-BE49-F238E27FC236}">
                <a16:creationId xmlns:a16="http://schemas.microsoft.com/office/drawing/2014/main" id="{8192AF84-DC32-7136-313A-AEDAF98652B1}"/>
              </a:ext>
            </a:extLst>
          </p:cNvPr>
          <p:cNvPicPr preferRelativeResize="0"/>
          <p:nvPr/>
        </p:nvPicPr>
        <p:blipFill rotWithShape="1">
          <a:blip r:embed="rId2">
            <a:alphaModFix/>
          </a:blip>
          <a:srcRect/>
          <a:stretch/>
        </p:blipFill>
        <p:spPr>
          <a:xfrm>
            <a:off x="4998656" y="3114127"/>
            <a:ext cx="1031738" cy="1031738"/>
          </a:xfrm>
          <a:prstGeom prst="rect">
            <a:avLst/>
          </a:prstGeom>
          <a:noFill/>
          <a:ln>
            <a:noFill/>
          </a:ln>
        </p:spPr>
      </p:pic>
      <p:pic>
        <p:nvPicPr>
          <p:cNvPr id="5" name="Google Shape;366;p48">
            <a:extLst>
              <a:ext uri="{FF2B5EF4-FFF2-40B4-BE49-F238E27FC236}">
                <a16:creationId xmlns:a16="http://schemas.microsoft.com/office/drawing/2014/main" id="{0752CDBC-A8FD-0D59-338C-95585EC3E3D4}"/>
              </a:ext>
            </a:extLst>
          </p:cNvPr>
          <p:cNvPicPr preferRelativeResize="0"/>
          <p:nvPr/>
        </p:nvPicPr>
        <p:blipFill rotWithShape="1">
          <a:blip r:embed="rId3">
            <a:alphaModFix/>
          </a:blip>
          <a:srcRect/>
          <a:stretch/>
        </p:blipFill>
        <p:spPr>
          <a:xfrm>
            <a:off x="6502746" y="3103371"/>
            <a:ext cx="1031739" cy="1031739"/>
          </a:xfrm>
          <a:prstGeom prst="rect">
            <a:avLst/>
          </a:prstGeom>
          <a:noFill/>
          <a:ln>
            <a:noFill/>
          </a:ln>
        </p:spPr>
      </p:pic>
      <p:pic>
        <p:nvPicPr>
          <p:cNvPr id="6" name="Google Shape;367;p48">
            <a:extLst>
              <a:ext uri="{FF2B5EF4-FFF2-40B4-BE49-F238E27FC236}">
                <a16:creationId xmlns:a16="http://schemas.microsoft.com/office/drawing/2014/main" id="{89DB931B-0F73-393C-C0D9-FD959AAC71A0}"/>
              </a:ext>
            </a:extLst>
          </p:cNvPr>
          <p:cNvPicPr preferRelativeResize="0"/>
          <p:nvPr/>
        </p:nvPicPr>
        <p:blipFill rotWithShape="1">
          <a:blip r:embed="rId4">
            <a:alphaModFix/>
          </a:blip>
          <a:srcRect/>
          <a:stretch/>
        </p:blipFill>
        <p:spPr>
          <a:xfrm>
            <a:off x="8006838" y="3117631"/>
            <a:ext cx="1031740" cy="1031740"/>
          </a:xfrm>
          <a:prstGeom prst="rect">
            <a:avLst/>
          </a:prstGeom>
          <a:noFill/>
          <a:ln>
            <a:noFill/>
          </a:ln>
        </p:spPr>
      </p:pic>
      <p:pic>
        <p:nvPicPr>
          <p:cNvPr id="7" name="Google Shape;368;p48">
            <a:extLst>
              <a:ext uri="{FF2B5EF4-FFF2-40B4-BE49-F238E27FC236}">
                <a16:creationId xmlns:a16="http://schemas.microsoft.com/office/drawing/2014/main" id="{535192A4-A1C0-1E74-750A-1FFF406729AE}"/>
              </a:ext>
            </a:extLst>
          </p:cNvPr>
          <p:cNvPicPr preferRelativeResize="0"/>
          <p:nvPr/>
        </p:nvPicPr>
        <p:blipFill rotWithShape="1">
          <a:blip r:embed="rId5">
            <a:alphaModFix/>
          </a:blip>
          <a:srcRect/>
          <a:stretch/>
        </p:blipFill>
        <p:spPr>
          <a:xfrm>
            <a:off x="9379155" y="3146734"/>
            <a:ext cx="1031739" cy="1031739"/>
          </a:xfrm>
          <a:prstGeom prst="rect">
            <a:avLst/>
          </a:prstGeom>
          <a:noFill/>
          <a:ln>
            <a:noFill/>
          </a:ln>
        </p:spPr>
      </p:pic>
      <p:pic>
        <p:nvPicPr>
          <p:cNvPr id="8" name="Google Shape;369;p48">
            <a:extLst>
              <a:ext uri="{FF2B5EF4-FFF2-40B4-BE49-F238E27FC236}">
                <a16:creationId xmlns:a16="http://schemas.microsoft.com/office/drawing/2014/main" id="{EAB30C37-7D65-29EE-F801-8951270FD82D}"/>
              </a:ext>
            </a:extLst>
          </p:cNvPr>
          <p:cNvPicPr preferRelativeResize="0"/>
          <p:nvPr/>
        </p:nvPicPr>
        <p:blipFill rotWithShape="1">
          <a:blip r:embed="rId6">
            <a:alphaModFix/>
          </a:blip>
          <a:srcRect/>
          <a:stretch/>
        </p:blipFill>
        <p:spPr>
          <a:xfrm>
            <a:off x="10883246" y="3136311"/>
            <a:ext cx="1031739" cy="1031739"/>
          </a:xfrm>
          <a:prstGeom prst="rect">
            <a:avLst/>
          </a:prstGeom>
          <a:noFill/>
          <a:ln>
            <a:noFill/>
          </a:ln>
        </p:spPr>
      </p:pic>
      <p:sp>
        <p:nvSpPr>
          <p:cNvPr id="9" name="Google Shape;371;p48">
            <a:extLst>
              <a:ext uri="{FF2B5EF4-FFF2-40B4-BE49-F238E27FC236}">
                <a16:creationId xmlns:a16="http://schemas.microsoft.com/office/drawing/2014/main" id="{FC5BAE60-DFC5-1EDA-9AE5-5DE8D7889AC8}"/>
              </a:ext>
            </a:extLst>
          </p:cNvPr>
          <p:cNvSpPr/>
          <p:nvPr/>
        </p:nvSpPr>
        <p:spPr>
          <a:xfrm>
            <a:off x="4772072" y="4294911"/>
            <a:ext cx="1455600" cy="634800"/>
          </a:xfrm>
          <a:prstGeom prst="roundRect">
            <a:avLst>
              <a:gd name="adj" fmla="val 16667"/>
            </a:avLst>
          </a:prstGeom>
          <a:solidFill>
            <a:srgbClr val="F8BB6B"/>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lt1"/>
                </a:solidFill>
                <a:latin typeface="Arial"/>
                <a:ea typeface="Arial"/>
                <a:cs typeface="Arial"/>
                <a:sym typeface="Arial"/>
              </a:rPr>
              <a:t>Privacy and Security </a:t>
            </a:r>
            <a:endParaRPr sz="1100"/>
          </a:p>
        </p:txBody>
      </p:sp>
      <p:sp>
        <p:nvSpPr>
          <p:cNvPr id="10" name="Google Shape;372;p48">
            <a:extLst>
              <a:ext uri="{FF2B5EF4-FFF2-40B4-BE49-F238E27FC236}">
                <a16:creationId xmlns:a16="http://schemas.microsoft.com/office/drawing/2014/main" id="{BF131C13-B162-8E33-BC12-C51AEC0DB104}"/>
              </a:ext>
            </a:extLst>
          </p:cNvPr>
          <p:cNvSpPr/>
          <p:nvPr/>
        </p:nvSpPr>
        <p:spPr>
          <a:xfrm>
            <a:off x="6266442" y="4294911"/>
            <a:ext cx="1455600" cy="634800"/>
          </a:xfrm>
          <a:prstGeom prst="roundRect">
            <a:avLst>
              <a:gd name="adj" fmla="val 16667"/>
            </a:avLst>
          </a:prstGeom>
          <a:solidFill>
            <a:srgbClr val="F8BB6B"/>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lt1"/>
                </a:solidFill>
                <a:latin typeface="Arial"/>
                <a:ea typeface="Arial"/>
                <a:cs typeface="Arial"/>
                <a:sym typeface="Arial"/>
              </a:rPr>
              <a:t>Inputs and Outputs</a:t>
            </a:r>
            <a:endParaRPr sz="1100"/>
          </a:p>
        </p:txBody>
      </p:sp>
      <p:sp>
        <p:nvSpPr>
          <p:cNvPr id="11" name="Google Shape;373;p48">
            <a:extLst>
              <a:ext uri="{FF2B5EF4-FFF2-40B4-BE49-F238E27FC236}">
                <a16:creationId xmlns:a16="http://schemas.microsoft.com/office/drawing/2014/main" id="{289DA408-997B-8C17-F751-6EF3539FAD3E}"/>
              </a:ext>
            </a:extLst>
          </p:cNvPr>
          <p:cNvSpPr/>
          <p:nvPr/>
        </p:nvSpPr>
        <p:spPr>
          <a:xfrm>
            <a:off x="7747658" y="4294909"/>
            <a:ext cx="1455600" cy="634800"/>
          </a:xfrm>
          <a:prstGeom prst="roundRect">
            <a:avLst>
              <a:gd name="adj" fmla="val 16667"/>
            </a:avLst>
          </a:prstGeom>
          <a:solidFill>
            <a:srgbClr val="F8BB6B"/>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lt1"/>
                </a:solidFill>
                <a:latin typeface="Arial"/>
                <a:ea typeface="Arial"/>
                <a:cs typeface="Arial"/>
                <a:sym typeface="Arial"/>
              </a:rPr>
              <a:t>Clinical Foundation </a:t>
            </a:r>
            <a:endParaRPr sz="1100"/>
          </a:p>
        </p:txBody>
      </p:sp>
      <p:sp>
        <p:nvSpPr>
          <p:cNvPr id="12" name="Google Shape;374;p48">
            <a:extLst>
              <a:ext uri="{FF2B5EF4-FFF2-40B4-BE49-F238E27FC236}">
                <a16:creationId xmlns:a16="http://schemas.microsoft.com/office/drawing/2014/main" id="{B1425E63-6477-F565-1131-85C9860A578D}"/>
              </a:ext>
            </a:extLst>
          </p:cNvPr>
          <p:cNvSpPr/>
          <p:nvPr/>
        </p:nvSpPr>
        <p:spPr>
          <a:xfrm>
            <a:off x="9242030" y="4294908"/>
            <a:ext cx="1455600" cy="634800"/>
          </a:xfrm>
          <a:prstGeom prst="roundRect">
            <a:avLst>
              <a:gd name="adj" fmla="val 16667"/>
            </a:avLst>
          </a:prstGeom>
          <a:solidFill>
            <a:srgbClr val="F8BB6B"/>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700">
                <a:solidFill>
                  <a:schemeClr val="lt1"/>
                </a:solidFill>
                <a:latin typeface="Arial"/>
                <a:ea typeface="Arial"/>
                <a:cs typeface="Arial"/>
                <a:sym typeface="Arial"/>
              </a:rPr>
              <a:t>Engagement</a:t>
            </a:r>
            <a:r>
              <a:rPr lang="en" sz="1800">
                <a:solidFill>
                  <a:schemeClr val="lt1"/>
                </a:solidFill>
                <a:latin typeface="Arial"/>
                <a:ea typeface="Arial"/>
                <a:cs typeface="Arial"/>
                <a:sym typeface="Arial"/>
              </a:rPr>
              <a:t> Style</a:t>
            </a:r>
            <a:endParaRPr sz="1100"/>
          </a:p>
        </p:txBody>
      </p:sp>
      <p:sp>
        <p:nvSpPr>
          <p:cNvPr id="13" name="Google Shape;375;p48">
            <a:extLst>
              <a:ext uri="{FF2B5EF4-FFF2-40B4-BE49-F238E27FC236}">
                <a16:creationId xmlns:a16="http://schemas.microsoft.com/office/drawing/2014/main" id="{5FA367B1-073D-A8A6-C10B-A15AC1E6A394}"/>
              </a:ext>
            </a:extLst>
          </p:cNvPr>
          <p:cNvSpPr/>
          <p:nvPr/>
        </p:nvSpPr>
        <p:spPr>
          <a:xfrm>
            <a:off x="10736400" y="4294908"/>
            <a:ext cx="1455600" cy="634800"/>
          </a:xfrm>
          <a:prstGeom prst="roundRect">
            <a:avLst>
              <a:gd name="adj" fmla="val 16667"/>
            </a:avLst>
          </a:prstGeom>
          <a:solidFill>
            <a:srgbClr val="F8BB6B"/>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a:solidFill>
                  <a:schemeClr val="lt1"/>
                </a:solidFill>
                <a:latin typeface="Arial"/>
                <a:ea typeface="Arial"/>
                <a:cs typeface="Arial"/>
                <a:sym typeface="Arial"/>
              </a:rPr>
              <a:t>Interoperability and Sharing </a:t>
            </a:r>
            <a:endParaRPr sz="800"/>
          </a:p>
        </p:txBody>
      </p:sp>
      <p:pic>
        <p:nvPicPr>
          <p:cNvPr id="14" name="Google Shape;376;p48">
            <a:extLst>
              <a:ext uri="{FF2B5EF4-FFF2-40B4-BE49-F238E27FC236}">
                <a16:creationId xmlns:a16="http://schemas.microsoft.com/office/drawing/2014/main" id="{7128D4FC-8A87-47FB-8CB0-54F25B712CBB}"/>
              </a:ext>
            </a:extLst>
          </p:cNvPr>
          <p:cNvPicPr preferRelativeResize="0"/>
          <p:nvPr/>
        </p:nvPicPr>
        <p:blipFill rotWithShape="1">
          <a:blip r:embed="rId7">
            <a:alphaModFix/>
          </a:blip>
          <a:srcRect/>
          <a:stretch/>
        </p:blipFill>
        <p:spPr>
          <a:xfrm>
            <a:off x="3389106" y="3019765"/>
            <a:ext cx="1115346" cy="1115346"/>
          </a:xfrm>
          <a:prstGeom prst="rect">
            <a:avLst/>
          </a:prstGeom>
          <a:noFill/>
          <a:ln>
            <a:noFill/>
          </a:ln>
        </p:spPr>
      </p:pic>
      <p:sp>
        <p:nvSpPr>
          <p:cNvPr id="15" name="Google Shape;370;p48">
            <a:extLst>
              <a:ext uri="{FF2B5EF4-FFF2-40B4-BE49-F238E27FC236}">
                <a16:creationId xmlns:a16="http://schemas.microsoft.com/office/drawing/2014/main" id="{272246BE-B4AD-E622-A0C9-941F9D28BF31}"/>
              </a:ext>
            </a:extLst>
          </p:cNvPr>
          <p:cNvSpPr/>
          <p:nvPr/>
        </p:nvSpPr>
        <p:spPr>
          <a:xfrm>
            <a:off x="3277701" y="4294911"/>
            <a:ext cx="1455600" cy="634800"/>
          </a:xfrm>
          <a:prstGeom prst="roundRect">
            <a:avLst>
              <a:gd name="adj" fmla="val 16667"/>
            </a:avLst>
          </a:prstGeom>
          <a:solidFill>
            <a:srgbClr val="F8BB6B"/>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dirty="0">
                <a:solidFill>
                  <a:schemeClr val="lt1"/>
                </a:solidFill>
                <a:latin typeface="Arial"/>
                <a:ea typeface="Arial"/>
                <a:cs typeface="Arial"/>
                <a:sym typeface="Arial"/>
              </a:rPr>
              <a:t>Origin and Functionality </a:t>
            </a:r>
            <a:endParaRPr sz="900" dirty="0"/>
          </a:p>
        </p:txBody>
      </p:sp>
      <p:pic>
        <p:nvPicPr>
          <p:cNvPr id="16" name="Picture 4">
            <a:extLst>
              <a:ext uri="{FF2B5EF4-FFF2-40B4-BE49-F238E27FC236}">
                <a16:creationId xmlns:a16="http://schemas.microsoft.com/office/drawing/2014/main" id="{0971E257-15DB-36CC-5A39-BB397C055C1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C5D8FCA-9E3C-FD82-F05B-149C8583FB9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9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4D68-D4A2-154A-A562-3C4C08EF484B}"/>
              </a:ext>
            </a:extLst>
          </p:cNvPr>
          <p:cNvSpPr>
            <a:spLocks noGrp="1"/>
          </p:cNvSpPr>
          <p:nvPr>
            <p:ph type="title"/>
          </p:nvPr>
        </p:nvSpPr>
        <p:spPr>
          <a:xfrm>
            <a:off x="208771" y="3047199"/>
            <a:ext cx="11360800" cy="763600"/>
          </a:xfrm>
        </p:spPr>
        <p:txBody>
          <a:bodyPr/>
          <a:lstStyle/>
          <a:p>
            <a:r>
              <a:rPr lang="en-US">
                <a:solidFill>
                  <a:schemeClr val="bg1"/>
                </a:solidFill>
              </a:rPr>
              <a:t>Mindapps.org</a:t>
            </a:r>
            <a:endParaRPr lang="en-US" dirty="0">
              <a:solidFill>
                <a:schemeClr val="bg1"/>
              </a:solidFill>
            </a:endParaRPr>
          </a:p>
        </p:txBody>
      </p:sp>
      <p:pic>
        <p:nvPicPr>
          <p:cNvPr id="4" name="Content Placeholder 3" descr="A screenshot of a cell phone&#10;&#10;Description automatically generated">
            <a:extLst>
              <a:ext uri="{FF2B5EF4-FFF2-40B4-BE49-F238E27FC236}">
                <a16:creationId xmlns:a16="http://schemas.microsoft.com/office/drawing/2014/main" id="{D79FB368-0D74-1E41-9446-0587BCB8A141}"/>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537281" y="1307061"/>
            <a:ext cx="8239119" cy="4468467"/>
          </a:xfrm>
          <a:prstGeom prst="rect">
            <a:avLst/>
          </a:prstGeom>
        </p:spPr>
      </p:pic>
      <p:sp>
        <p:nvSpPr>
          <p:cNvPr id="6" name="TextBox 5">
            <a:extLst>
              <a:ext uri="{FF2B5EF4-FFF2-40B4-BE49-F238E27FC236}">
                <a16:creationId xmlns:a16="http://schemas.microsoft.com/office/drawing/2014/main" id="{B6B19C6E-19A3-5031-DC1F-3D540424F8F4}"/>
              </a:ext>
            </a:extLst>
          </p:cNvPr>
          <p:cNvSpPr txBox="1"/>
          <p:nvPr/>
        </p:nvSpPr>
        <p:spPr>
          <a:xfrm>
            <a:off x="3665967" y="271435"/>
            <a:ext cx="8110433" cy="923330"/>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dk1"/>
                </a:solidFill>
              </a:rPr>
              <a:t>On the homepage of the database, the user can filter mental health apps according to what characteristics matter to them: Cost? Privacy settings? Available features? </a:t>
            </a:r>
            <a:r>
              <a:rPr lang="en-US" sz="1800" b="1" dirty="0">
                <a:solidFill>
                  <a:schemeClr val="accent2"/>
                </a:solidFill>
              </a:rPr>
              <a:t>YOU</a:t>
            </a:r>
            <a:r>
              <a:rPr lang="en-US" sz="1800" dirty="0">
                <a:solidFill>
                  <a:schemeClr val="dk1"/>
                </a:solidFill>
              </a:rPr>
              <a:t> decide.</a:t>
            </a:r>
            <a:endParaRPr lang="en-US" sz="1800" dirty="0"/>
          </a:p>
        </p:txBody>
      </p:sp>
      <p:pic>
        <p:nvPicPr>
          <p:cNvPr id="7" name="Picture 4">
            <a:extLst>
              <a:ext uri="{FF2B5EF4-FFF2-40B4-BE49-F238E27FC236}">
                <a16:creationId xmlns:a16="http://schemas.microsoft.com/office/drawing/2014/main" id="{A8DF44AD-E97B-5083-8745-D6C4312AF2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06D460D-780A-E41D-34E0-EA139B88FA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3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D3DE-6FF0-EBC3-5FD9-8A1E546CBCF3}"/>
              </a:ext>
            </a:extLst>
          </p:cNvPr>
          <p:cNvSpPr>
            <a:spLocks noGrp="1"/>
          </p:cNvSpPr>
          <p:nvPr>
            <p:ph type="title"/>
          </p:nvPr>
        </p:nvSpPr>
        <p:spPr>
          <a:xfrm>
            <a:off x="99915" y="2744584"/>
            <a:ext cx="3252885" cy="1368831"/>
          </a:xfrm>
        </p:spPr>
        <p:txBody>
          <a:bodyPr/>
          <a:lstStyle/>
          <a:p>
            <a:r>
              <a:rPr lang="en-US" dirty="0">
                <a:solidFill>
                  <a:schemeClr val="bg1"/>
                </a:solidFill>
              </a:rPr>
              <a:t>Integration in TGH Curriculum</a:t>
            </a:r>
          </a:p>
        </p:txBody>
      </p:sp>
      <p:pic>
        <p:nvPicPr>
          <p:cNvPr id="4" name="Picture 4">
            <a:extLst>
              <a:ext uri="{FF2B5EF4-FFF2-40B4-BE49-F238E27FC236}">
                <a16:creationId xmlns:a16="http://schemas.microsoft.com/office/drawing/2014/main" id="{2020BFBC-4197-FBBB-4675-1B98C3F4B1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2F2559-108D-678D-D3BE-0DAFDAECBB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ext Placeholder 2">
            <a:extLst>
              <a:ext uri="{FF2B5EF4-FFF2-40B4-BE49-F238E27FC236}">
                <a16:creationId xmlns:a16="http://schemas.microsoft.com/office/drawing/2014/main" id="{F18033A2-2220-1CCC-3C42-FBB71E92EDB4}"/>
              </a:ext>
            </a:extLst>
          </p:cNvPr>
          <p:cNvGraphicFramePr/>
          <p:nvPr>
            <p:extLst>
              <p:ext uri="{D42A27DB-BD31-4B8C-83A1-F6EECF244321}">
                <p14:modId xmlns:p14="http://schemas.microsoft.com/office/powerpoint/2010/main" val="4059978213"/>
              </p:ext>
            </p:extLst>
          </p:nvPr>
        </p:nvGraphicFramePr>
        <p:xfrm>
          <a:off x="4082717" y="814737"/>
          <a:ext cx="7324714" cy="5442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02A19DAB-7FD9-4E71-2A83-6416652FF875}"/>
              </a:ext>
            </a:extLst>
          </p:cNvPr>
          <p:cNvPicPr>
            <a:picLocks noChangeAspect="1"/>
          </p:cNvPicPr>
          <p:nvPr/>
        </p:nvPicPr>
        <p:blipFill>
          <a:blip r:embed="rId9"/>
          <a:stretch>
            <a:fillRect/>
          </a:stretch>
        </p:blipFill>
        <p:spPr>
          <a:xfrm>
            <a:off x="6477000" y="2995814"/>
            <a:ext cx="1753985" cy="1753985"/>
          </a:xfrm>
          <a:prstGeom prst="rect">
            <a:avLst/>
          </a:prstGeom>
        </p:spPr>
      </p:pic>
    </p:spTree>
    <p:extLst>
      <p:ext uri="{BB962C8B-B14F-4D97-AF65-F5344CB8AC3E}">
        <p14:creationId xmlns:p14="http://schemas.microsoft.com/office/powerpoint/2010/main" val="204128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5"/>
          <p:cNvSpPr txBox="1"/>
          <p:nvPr/>
        </p:nvSpPr>
        <p:spPr>
          <a:xfrm>
            <a:off x="221600" y="3113549"/>
            <a:ext cx="2869943" cy="630902"/>
          </a:xfrm>
          <a:prstGeom prst="rect">
            <a:avLst/>
          </a:prstGeom>
          <a:noFill/>
          <a:ln>
            <a:noFill/>
          </a:ln>
        </p:spPr>
        <p:txBody>
          <a:bodyPr spcFirstLastPara="1" wrap="square" lIns="91433" tIns="45700" rIns="91433" bIns="45700" anchor="t" anchorCtr="0">
            <a:spAutoFit/>
          </a:bodyPr>
          <a:lstStyle/>
          <a:p>
            <a:r>
              <a:rPr lang="en" sz="3500" dirty="0">
                <a:solidFill>
                  <a:schemeClr val="bg1"/>
                </a:solidFill>
                <a:latin typeface="+mj-lt"/>
                <a:ea typeface="Arial"/>
                <a:cs typeface="Arial"/>
                <a:sym typeface="Arial"/>
              </a:rPr>
              <a:t>Case Scenario </a:t>
            </a:r>
            <a:endParaRPr sz="3500" dirty="0">
              <a:solidFill>
                <a:schemeClr val="bg1"/>
              </a:solidFill>
              <a:latin typeface="+mj-lt"/>
            </a:endParaRPr>
          </a:p>
        </p:txBody>
      </p:sp>
      <p:sp>
        <p:nvSpPr>
          <p:cNvPr id="651" name="Google Shape;651;p85"/>
          <p:cNvSpPr txBox="1"/>
          <p:nvPr/>
        </p:nvSpPr>
        <p:spPr>
          <a:xfrm>
            <a:off x="3581400" y="2200426"/>
            <a:ext cx="8389000" cy="3088049"/>
          </a:xfrm>
          <a:prstGeom prst="rect">
            <a:avLst/>
          </a:prstGeom>
          <a:noFill/>
          <a:ln>
            <a:noFill/>
          </a:ln>
        </p:spPr>
        <p:txBody>
          <a:bodyPr spcFirstLastPara="1" wrap="square" lIns="91433" tIns="45700" rIns="91433" bIns="45700" anchor="t" anchorCtr="0">
            <a:spAutoFit/>
          </a:bodyPr>
          <a:lstStyle/>
          <a:p>
            <a:pPr algn="ctr">
              <a:buClr>
                <a:schemeClr val="dk1"/>
              </a:buClr>
            </a:pPr>
            <a:r>
              <a:rPr lang="en" sz="2400" dirty="0">
                <a:solidFill>
                  <a:schemeClr val="dk1"/>
                </a:solidFill>
              </a:rPr>
              <a:t>Your client is a Spanish speaker that is looking for an app available in her native language. She suffers from anxiety. She doesn't think there is an app out there for her because she shares an apartment with several people so the </a:t>
            </a:r>
            <a:r>
              <a:rPr lang="en" sz="2400" dirty="0" err="1">
                <a:solidFill>
                  <a:schemeClr val="dk1"/>
                </a:solidFill>
              </a:rPr>
              <a:t>Wifi</a:t>
            </a:r>
            <a:r>
              <a:rPr lang="en" sz="2400" dirty="0">
                <a:solidFill>
                  <a:schemeClr val="dk1"/>
                </a:solidFill>
              </a:rPr>
              <a:t> is not usually that strong. You inform her that there are apps that function offline and you can help her find one for her. She is only willing to download an app that is totally free. </a:t>
            </a:r>
            <a:endParaRPr sz="2533" dirty="0">
              <a:solidFill>
                <a:schemeClr val="dk1"/>
              </a:solidFill>
            </a:endParaRPr>
          </a:p>
          <a:p>
            <a:pPr algn="ctr"/>
            <a:endParaRPr sz="2667" dirty="0">
              <a:solidFill>
                <a:schemeClr val="dk1"/>
              </a:solidFill>
            </a:endParaRPr>
          </a:p>
        </p:txBody>
      </p:sp>
      <p:sp>
        <p:nvSpPr>
          <p:cNvPr id="652" name="Google Shape;652;p85"/>
          <p:cNvSpPr txBox="1"/>
          <p:nvPr/>
        </p:nvSpPr>
        <p:spPr>
          <a:xfrm>
            <a:off x="4271885" y="1417069"/>
            <a:ext cx="7008029" cy="564281"/>
          </a:xfrm>
          <a:prstGeom prst="rect">
            <a:avLst/>
          </a:prstGeom>
          <a:noFill/>
          <a:ln>
            <a:noFill/>
          </a:ln>
        </p:spPr>
        <p:txBody>
          <a:bodyPr spcFirstLastPara="1" wrap="square" lIns="91433" tIns="45700" rIns="91433" bIns="45700" anchor="t" anchorCtr="0">
            <a:spAutoFit/>
          </a:bodyPr>
          <a:lstStyle/>
          <a:p>
            <a:r>
              <a:rPr lang="en" sz="3067" b="1" dirty="0">
                <a:solidFill>
                  <a:schemeClr val="dk1"/>
                </a:solidFill>
                <a:latin typeface="+mj-lt"/>
                <a:ea typeface="Arial"/>
                <a:cs typeface="Arial"/>
                <a:sym typeface="Arial"/>
              </a:rPr>
              <a:t>Find an app to recommend to this </a:t>
            </a:r>
            <a:r>
              <a:rPr lang="en" sz="3067" b="1" dirty="0">
                <a:solidFill>
                  <a:schemeClr val="dk1"/>
                </a:solidFill>
                <a:latin typeface="+mj-lt"/>
              </a:rPr>
              <a:t>client</a:t>
            </a:r>
            <a:r>
              <a:rPr lang="en" sz="3067" b="1" dirty="0">
                <a:solidFill>
                  <a:schemeClr val="dk1"/>
                </a:solidFill>
                <a:latin typeface="+mj-lt"/>
                <a:ea typeface="Arial"/>
                <a:cs typeface="Arial"/>
                <a:sym typeface="Arial"/>
              </a:rPr>
              <a:t>. </a:t>
            </a:r>
            <a:endParaRPr sz="1467" dirty="0">
              <a:latin typeface="+mj-lt"/>
            </a:endParaRPr>
          </a:p>
        </p:txBody>
      </p:sp>
      <p:pic>
        <p:nvPicPr>
          <p:cNvPr id="2" name="Picture 4">
            <a:extLst>
              <a:ext uri="{FF2B5EF4-FFF2-40B4-BE49-F238E27FC236}">
                <a16:creationId xmlns:a16="http://schemas.microsoft.com/office/drawing/2014/main" id="{1266B6FB-7493-7DBE-0AA1-1579D9AF35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EF35FB-0A96-CB64-BFA4-B32C1DAA0A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5"/>
          <p:cNvSpPr txBox="1"/>
          <p:nvPr/>
        </p:nvSpPr>
        <p:spPr>
          <a:xfrm>
            <a:off x="221600" y="3113549"/>
            <a:ext cx="2869943" cy="630902"/>
          </a:xfrm>
          <a:prstGeom prst="rect">
            <a:avLst/>
          </a:prstGeom>
          <a:noFill/>
          <a:ln>
            <a:noFill/>
          </a:ln>
        </p:spPr>
        <p:txBody>
          <a:bodyPr spcFirstLastPara="1" wrap="square" lIns="91433" tIns="45700" rIns="91433" bIns="45700" anchor="t" anchorCtr="0">
            <a:spAutoFit/>
          </a:bodyPr>
          <a:lstStyle/>
          <a:p>
            <a:r>
              <a:rPr lang="en" sz="3500" dirty="0">
                <a:solidFill>
                  <a:schemeClr val="bg1"/>
                </a:solidFill>
                <a:latin typeface="+mj-lt"/>
                <a:ea typeface="Arial"/>
                <a:cs typeface="Arial"/>
                <a:sym typeface="Arial"/>
              </a:rPr>
              <a:t>Case Scenario </a:t>
            </a:r>
            <a:endParaRPr sz="3500" dirty="0">
              <a:solidFill>
                <a:schemeClr val="bg1"/>
              </a:solidFill>
              <a:latin typeface="+mj-lt"/>
            </a:endParaRPr>
          </a:p>
        </p:txBody>
      </p:sp>
      <p:sp>
        <p:nvSpPr>
          <p:cNvPr id="651" name="Google Shape;651;p85"/>
          <p:cNvSpPr txBox="1"/>
          <p:nvPr/>
        </p:nvSpPr>
        <p:spPr>
          <a:xfrm>
            <a:off x="3581400" y="2200426"/>
            <a:ext cx="8389000" cy="3088049"/>
          </a:xfrm>
          <a:prstGeom prst="rect">
            <a:avLst/>
          </a:prstGeom>
          <a:noFill/>
          <a:ln>
            <a:noFill/>
          </a:ln>
        </p:spPr>
        <p:txBody>
          <a:bodyPr spcFirstLastPara="1" wrap="square" lIns="91433" tIns="45700" rIns="91433" bIns="45700" anchor="t" anchorCtr="0">
            <a:spAutoFit/>
          </a:bodyPr>
          <a:lstStyle/>
          <a:p>
            <a:pPr algn="ctr">
              <a:buClr>
                <a:schemeClr val="dk1"/>
              </a:buClr>
            </a:pPr>
            <a:r>
              <a:rPr lang="en" sz="2400" dirty="0">
                <a:solidFill>
                  <a:schemeClr val="dk1"/>
                </a:solidFill>
              </a:rPr>
              <a:t>Your client is a </a:t>
            </a:r>
            <a:r>
              <a:rPr lang="en" sz="2400" b="1" dirty="0">
                <a:solidFill>
                  <a:schemeClr val="accent2"/>
                </a:solidFill>
              </a:rPr>
              <a:t>Spanish speaker </a:t>
            </a:r>
            <a:r>
              <a:rPr lang="en" sz="2400" dirty="0">
                <a:solidFill>
                  <a:schemeClr val="dk1"/>
                </a:solidFill>
              </a:rPr>
              <a:t>that is looking for an app available in her native language. She suffers from </a:t>
            </a:r>
            <a:r>
              <a:rPr lang="en" sz="2400" b="1" dirty="0">
                <a:solidFill>
                  <a:schemeClr val="accent2"/>
                </a:solidFill>
              </a:rPr>
              <a:t>anxiety</a:t>
            </a:r>
            <a:r>
              <a:rPr lang="en" sz="2400" dirty="0">
                <a:solidFill>
                  <a:schemeClr val="dk1"/>
                </a:solidFill>
              </a:rPr>
              <a:t>. She doesn't think there is an app out there for her because she shares an apartment with several people so the </a:t>
            </a:r>
            <a:r>
              <a:rPr lang="en" sz="2400" dirty="0" err="1">
                <a:solidFill>
                  <a:schemeClr val="dk1"/>
                </a:solidFill>
              </a:rPr>
              <a:t>Wifi</a:t>
            </a:r>
            <a:r>
              <a:rPr lang="en" sz="2400" dirty="0">
                <a:solidFill>
                  <a:schemeClr val="dk1"/>
                </a:solidFill>
              </a:rPr>
              <a:t> is not usually that strong. You inform her that there are apps that function </a:t>
            </a:r>
            <a:r>
              <a:rPr lang="en" sz="2400" b="1" dirty="0">
                <a:solidFill>
                  <a:schemeClr val="accent2"/>
                </a:solidFill>
              </a:rPr>
              <a:t>offline</a:t>
            </a:r>
            <a:r>
              <a:rPr lang="en" sz="2400" dirty="0">
                <a:solidFill>
                  <a:schemeClr val="dk1"/>
                </a:solidFill>
              </a:rPr>
              <a:t> and you can help her find one for her. She is only willing to download an app that is </a:t>
            </a:r>
            <a:r>
              <a:rPr lang="en" sz="2400" b="1" dirty="0">
                <a:solidFill>
                  <a:schemeClr val="accent2"/>
                </a:solidFill>
              </a:rPr>
              <a:t>totally free. </a:t>
            </a:r>
            <a:endParaRPr sz="2533" b="1" dirty="0">
              <a:solidFill>
                <a:schemeClr val="accent2"/>
              </a:solidFill>
            </a:endParaRPr>
          </a:p>
          <a:p>
            <a:pPr algn="ctr"/>
            <a:endParaRPr sz="2667" dirty="0">
              <a:solidFill>
                <a:schemeClr val="dk1"/>
              </a:solidFill>
            </a:endParaRPr>
          </a:p>
        </p:txBody>
      </p:sp>
      <p:sp>
        <p:nvSpPr>
          <p:cNvPr id="652" name="Google Shape;652;p85"/>
          <p:cNvSpPr txBox="1"/>
          <p:nvPr/>
        </p:nvSpPr>
        <p:spPr>
          <a:xfrm>
            <a:off x="4271885" y="1417069"/>
            <a:ext cx="7008029" cy="564281"/>
          </a:xfrm>
          <a:prstGeom prst="rect">
            <a:avLst/>
          </a:prstGeom>
          <a:noFill/>
          <a:ln>
            <a:noFill/>
          </a:ln>
        </p:spPr>
        <p:txBody>
          <a:bodyPr spcFirstLastPara="1" wrap="square" lIns="91433" tIns="45700" rIns="91433" bIns="45700" anchor="t" anchorCtr="0">
            <a:spAutoFit/>
          </a:bodyPr>
          <a:lstStyle/>
          <a:p>
            <a:r>
              <a:rPr lang="en" sz="3067" b="1" dirty="0">
                <a:solidFill>
                  <a:schemeClr val="dk1"/>
                </a:solidFill>
                <a:latin typeface="+mj-lt"/>
                <a:ea typeface="Arial"/>
                <a:cs typeface="Arial"/>
                <a:sym typeface="Arial"/>
              </a:rPr>
              <a:t>Find an app to recommend to this </a:t>
            </a:r>
            <a:r>
              <a:rPr lang="en" sz="3067" b="1" dirty="0">
                <a:solidFill>
                  <a:schemeClr val="dk1"/>
                </a:solidFill>
                <a:latin typeface="+mj-lt"/>
              </a:rPr>
              <a:t>client</a:t>
            </a:r>
            <a:r>
              <a:rPr lang="en" sz="3067" b="1" dirty="0">
                <a:solidFill>
                  <a:schemeClr val="dk1"/>
                </a:solidFill>
                <a:latin typeface="+mj-lt"/>
                <a:ea typeface="Arial"/>
                <a:cs typeface="Arial"/>
                <a:sym typeface="Arial"/>
              </a:rPr>
              <a:t>. </a:t>
            </a:r>
            <a:endParaRPr sz="1467" dirty="0">
              <a:latin typeface="+mj-lt"/>
            </a:endParaRPr>
          </a:p>
        </p:txBody>
      </p:sp>
      <p:pic>
        <p:nvPicPr>
          <p:cNvPr id="2" name="Picture 4">
            <a:extLst>
              <a:ext uri="{FF2B5EF4-FFF2-40B4-BE49-F238E27FC236}">
                <a16:creationId xmlns:a16="http://schemas.microsoft.com/office/drawing/2014/main" id="{1266B6FB-7493-7DBE-0AA1-1579D9AF35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EF35FB-0A96-CB64-BFA4-B32C1DAA0A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5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9266335F-52C3-8D48-B3C0-2A3A13C940DA}"/>
              </a:ext>
            </a:extLst>
          </p:cNvPr>
          <p:cNvSpPr/>
          <p:nvPr/>
        </p:nvSpPr>
        <p:spPr>
          <a:xfrm>
            <a:off x="1264150" y="1496501"/>
            <a:ext cx="6461231" cy="3864998"/>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buClr>
              <a:buFont typeface="Wingdings 2" pitchFamily="18" charset="2"/>
              <a:buChar char=""/>
            </a:pPr>
            <a:r>
              <a:rPr lang="en-US" sz="3200" b="1" dirty="0" err="1">
                <a:solidFill>
                  <a:schemeClr val="tx1">
                    <a:lumMod val="65000"/>
                    <a:lumOff val="35000"/>
                  </a:schemeClr>
                </a:solidFill>
              </a:rPr>
              <a:t>Digitalpsych.org</a:t>
            </a:r>
            <a:r>
              <a:rPr lang="en-US" sz="3200" b="1" dirty="0">
                <a:solidFill>
                  <a:schemeClr val="tx1">
                    <a:lumMod val="65000"/>
                    <a:lumOff val="35000"/>
                  </a:schemeClr>
                </a:solidFill>
              </a:rPr>
              <a:t> </a:t>
            </a:r>
          </a:p>
          <a:p>
            <a:pPr indent="-182880" defTabSz="914400">
              <a:lnSpc>
                <a:spcPct val="90000"/>
              </a:lnSpc>
              <a:spcAft>
                <a:spcPts val="600"/>
              </a:spcAft>
              <a:buClr>
                <a:schemeClr val="accent1"/>
              </a:buClr>
              <a:buFont typeface="Wingdings 2" pitchFamily="18" charset="2"/>
              <a:buChar char=""/>
            </a:pPr>
            <a:r>
              <a:rPr lang="en-US" sz="3200" b="1" i="1" dirty="0" err="1">
                <a:solidFill>
                  <a:schemeClr val="tx1">
                    <a:lumMod val="65000"/>
                    <a:lumOff val="35000"/>
                  </a:schemeClr>
                </a:solidFill>
              </a:rPr>
              <a:t>nalon@bidmc.harvard.edu</a:t>
            </a:r>
            <a:endParaRPr lang="en-US" sz="3200" i="1" dirty="0">
              <a:solidFill>
                <a:schemeClr val="tx1">
                  <a:lumMod val="65000"/>
                  <a:lumOff val="35000"/>
                </a:schemeClr>
              </a:solidFill>
            </a:endParaRPr>
          </a:p>
        </p:txBody>
      </p:sp>
      <p:sp>
        <p:nvSpPr>
          <p:cNvPr id="19"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vert="horz" lIns="91440" tIns="45720" rIns="91440" bIns="45720" rtlCol="0" anchor="ctr">
            <a:normAutofit/>
          </a:bodyPr>
          <a:lstStyle/>
          <a:p>
            <a:r>
              <a:rPr lang="en-US" sz="4000" dirty="0"/>
              <a:t>Thank You!</a:t>
            </a:r>
          </a:p>
        </p:txBody>
      </p:sp>
      <p:pic>
        <p:nvPicPr>
          <p:cNvPr id="3" name="Picture 4">
            <a:extLst>
              <a:ext uri="{FF2B5EF4-FFF2-40B4-BE49-F238E27FC236}">
                <a16:creationId xmlns:a16="http://schemas.microsoft.com/office/drawing/2014/main" id="{73C68050-107E-75C9-605B-6C4A601DE0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2514" y="6137092"/>
            <a:ext cx="7649257" cy="7071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39284AC-DEEF-7D07-5743-482BE10ADA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374" y="5086093"/>
            <a:ext cx="1990726"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6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2F8F-4D6D-3873-8809-FC8FC9FFB5D8}"/>
              </a:ext>
            </a:extLst>
          </p:cNvPr>
          <p:cNvSpPr>
            <a:spLocks noGrp="1"/>
          </p:cNvSpPr>
          <p:nvPr>
            <p:ph type="title"/>
          </p:nvPr>
        </p:nvSpPr>
        <p:spPr/>
        <p:txBody>
          <a:bodyPr/>
          <a:lstStyle/>
          <a:p>
            <a:r>
              <a:rPr lang="en-US" dirty="0"/>
              <a:t>Introduction</a:t>
            </a:r>
          </a:p>
        </p:txBody>
      </p:sp>
      <p:pic>
        <p:nvPicPr>
          <p:cNvPr id="3" name="Picture 2" descr="A person smiling for the camera&#10;&#10;Description automatically generated with medium confidence">
            <a:extLst>
              <a:ext uri="{FF2B5EF4-FFF2-40B4-BE49-F238E27FC236}">
                <a16:creationId xmlns:a16="http://schemas.microsoft.com/office/drawing/2014/main" id="{99019E87-CCB0-6711-94BB-87D35E808537}"/>
              </a:ext>
            </a:extLst>
          </p:cNvPr>
          <p:cNvPicPr>
            <a:picLocks noChangeAspect="1"/>
          </p:cNvPicPr>
          <p:nvPr/>
        </p:nvPicPr>
        <p:blipFill>
          <a:blip r:embed="rId2"/>
          <a:stretch>
            <a:fillRect/>
          </a:stretch>
        </p:blipFill>
        <p:spPr>
          <a:xfrm>
            <a:off x="3620333" y="1930293"/>
            <a:ext cx="3030839" cy="2988270"/>
          </a:xfrm>
          <a:prstGeom prst="rect">
            <a:avLst/>
          </a:prstGeom>
        </p:spPr>
      </p:pic>
      <p:sp>
        <p:nvSpPr>
          <p:cNvPr id="4" name="Text Placeholder 1">
            <a:extLst>
              <a:ext uri="{FF2B5EF4-FFF2-40B4-BE49-F238E27FC236}">
                <a16:creationId xmlns:a16="http://schemas.microsoft.com/office/drawing/2014/main" id="{2A544FF5-B6C8-39B7-8401-8BB18837CCF9}"/>
              </a:ext>
            </a:extLst>
          </p:cNvPr>
          <p:cNvSpPr txBox="1">
            <a:spLocks/>
          </p:cNvSpPr>
          <p:nvPr/>
        </p:nvSpPr>
        <p:spPr bwMode="auto">
          <a:xfrm>
            <a:off x="6732706" y="2177143"/>
            <a:ext cx="5110952" cy="274142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lnSpcReduction="10000"/>
          </a:bodyPr>
          <a:lstStyle>
            <a:lvl1pPr marL="342963" indent="-342963" algn="l" rtl="0" eaLnBrk="1" fontAlgn="base" hangingPunct="1">
              <a:spcBef>
                <a:spcPts val="0"/>
              </a:spcBef>
              <a:spcAft>
                <a:spcPct val="0"/>
              </a:spcAft>
              <a:buClr>
                <a:srgbClr val="000066"/>
              </a:buClr>
              <a:buSzPct val="90000"/>
              <a:buFont typeface="Wingdings 3" pitchFamily="18" charset="2"/>
              <a:buChar char=""/>
              <a:defRPr sz="2400" b="1">
                <a:solidFill>
                  <a:schemeClr val="tx1"/>
                </a:solidFill>
                <a:latin typeface="+mn-lt"/>
                <a:ea typeface="+mn-ea"/>
                <a:cs typeface="+mn-cs"/>
              </a:defRPr>
            </a:lvl1pPr>
            <a:lvl2pPr marL="743083" indent="-285801" algn="l" rtl="0" eaLnBrk="1" fontAlgn="base" hangingPunct="1">
              <a:spcBef>
                <a:spcPts val="0"/>
              </a:spcBef>
              <a:spcAft>
                <a:spcPct val="0"/>
              </a:spcAft>
              <a:buChar char="–"/>
              <a:defRPr sz="2400" b="0">
                <a:solidFill>
                  <a:schemeClr val="tx1"/>
                </a:solidFill>
                <a:latin typeface="+mn-lt"/>
              </a:defRPr>
            </a:lvl2pPr>
            <a:lvl3pPr marL="1143207" indent="-228641" algn="l" rtl="0" eaLnBrk="1" fontAlgn="base" hangingPunct="1">
              <a:spcBef>
                <a:spcPts val="0"/>
              </a:spcBef>
              <a:spcAft>
                <a:spcPct val="0"/>
              </a:spcAft>
              <a:buChar char="•"/>
              <a:defRPr sz="2400" b="0">
                <a:solidFill>
                  <a:schemeClr val="tx1"/>
                </a:solidFill>
                <a:latin typeface="+mn-lt"/>
              </a:defRPr>
            </a:lvl3pPr>
            <a:lvl4pPr marL="1600493" indent="-228641" algn="l" rtl="0" eaLnBrk="1" fontAlgn="base" hangingPunct="1">
              <a:spcBef>
                <a:spcPts val="0"/>
              </a:spcBef>
              <a:spcAft>
                <a:spcPct val="0"/>
              </a:spcAft>
              <a:buChar char="–"/>
              <a:defRPr sz="2400" b="0">
                <a:solidFill>
                  <a:schemeClr val="tx1"/>
                </a:solidFill>
                <a:latin typeface="+mn-lt"/>
              </a:defRPr>
            </a:lvl4pPr>
            <a:lvl5pPr marL="2057773" indent="-228641" algn="l" rtl="0" eaLnBrk="1" fontAlgn="base" hangingPunct="1">
              <a:spcBef>
                <a:spcPts val="0"/>
              </a:spcBef>
              <a:spcAft>
                <a:spcPct val="0"/>
              </a:spcAft>
              <a:buChar char="»"/>
              <a:defRPr sz="2400" b="0">
                <a:solidFill>
                  <a:schemeClr val="tx1"/>
                </a:solidFill>
                <a:latin typeface="+mn-lt"/>
              </a:defRPr>
            </a:lvl5pPr>
            <a:lvl6pPr marL="2515057" indent="-228641" algn="l" rtl="0" eaLnBrk="1" fontAlgn="base" hangingPunct="1">
              <a:spcBef>
                <a:spcPct val="20000"/>
              </a:spcBef>
              <a:spcAft>
                <a:spcPct val="0"/>
              </a:spcAft>
              <a:buChar char="»"/>
              <a:defRPr sz="1600">
                <a:solidFill>
                  <a:schemeClr val="tx1"/>
                </a:solidFill>
                <a:latin typeface="+mn-lt"/>
              </a:defRPr>
            </a:lvl6pPr>
            <a:lvl7pPr marL="2972339" indent="-228641" algn="l" rtl="0" eaLnBrk="1" fontAlgn="base" hangingPunct="1">
              <a:spcBef>
                <a:spcPct val="20000"/>
              </a:spcBef>
              <a:spcAft>
                <a:spcPct val="0"/>
              </a:spcAft>
              <a:buChar char="»"/>
              <a:defRPr sz="1600">
                <a:solidFill>
                  <a:schemeClr val="tx1"/>
                </a:solidFill>
                <a:latin typeface="+mn-lt"/>
              </a:defRPr>
            </a:lvl7pPr>
            <a:lvl8pPr marL="3429620" indent="-228641" algn="l" rtl="0" eaLnBrk="1" fontAlgn="base" hangingPunct="1">
              <a:spcBef>
                <a:spcPct val="20000"/>
              </a:spcBef>
              <a:spcAft>
                <a:spcPct val="0"/>
              </a:spcAft>
              <a:buChar char="»"/>
              <a:defRPr sz="1600">
                <a:solidFill>
                  <a:schemeClr val="tx1"/>
                </a:solidFill>
                <a:latin typeface="+mn-lt"/>
              </a:defRPr>
            </a:lvl8pPr>
            <a:lvl9pPr marL="3886905" indent="-228641" algn="l" rtl="0" eaLnBrk="1" fontAlgn="base" hangingPunct="1">
              <a:spcBef>
                <a:spcPct val="20000"/>
              </a:spcBef>
              <a:spcAft>
                <a:spcPct val="0"/>
              </a:spcAft>
              <a:buChar char="»"/>
              <a:defRPr sz="1600">
                <a:solidFill>
                  <a:schemeClr val="tx1"/>
                </a:solidFill>
                <a:latin typeface="+mn-lt"/>
              </a:defRPr>
            </a:lvl9pPr>
          </a:lstStyle>
          <a:p>
            <a:pPr marL="0" indent="0" defTabSz="685800">
              <a:buNone/>
            </a:pPr>
            <a:r>
              <a:rPr lang="en-US" sz="2000" b="0" dirty="0">
                <a:solidFill>
                  <a:srgbClr val="201F1E"/>
                </a:solidFill>
                <a:effectLst/>
                <a:latin typeface="Calibri" panose="020F0502020204030204" pitchFamily="34" charset="0"/>
                <a:ea typeface="Calibri" panose="020F0502020204030204" pitchFamily="34" charset="0"/>
              </a:rPr>
              <a:t>Noy Alon is a clinical research assistant at the Digital Psychiatry Lab at Beth Israel Deaconess Medical Center. She leads the team's app evaluation efforts and is in charge of updating the largest database of mental health applications, </a:t>
            </a:r>
            <a:r>
              <a:rPr lang="en-US" sz="2000" b="0" dirty="0">
                <a:solidFill>
                  <a:srgbClr val="000000"/>
                </a:solidFill>
                <a:effectLst/>
                <a:latin typeface="Calibri" panose="020F0502020204030204" pitchFamily="34" charset="0"/>
                <a:ea typeface="Calibri" panose="020F0502020204030204" pitchFamily="34" charset="0"/>
              </a:rPr>
              <a:t>known as the M-health Index and Navigation Database (MIND). </a:t>
            </a:r>
            <a:r>
              <a:rPr lang="en-US" sz="2000" b="0" dirty="0">
                <a:solidFill>
                  <a:srgbClr val="201F1E"/>
                </a:solidFill>
                <a:effectLst/>
                <a:latin typeface="Calibri" panose="020F0502020204030204" pitchFamily="34" charset="0"/>
                <a:ea typeface="Calibri" panose="020F0502020204030204" pitchFamily="34" charset="0"/>
              </a:rPr>
              <a:t>She graduated from Brown University with a degree in Biology in May 2022. </a:t>
            </a:r>
            <a:endParaRPr lang="en-US" sz="2000" b="0" dirty="0">
              <a:effectLst/>
              <a:latin typeface="Calibri" panose="020F0502020204030204" pitchFamily="34" charset="0"/>
              <a:ea typeface="Calibri" panose="020F0502020204030204" pitchFamily="34" charset="0"/>
            </a:endParaRPr>
          </a:p>
          <a:p>
            <a:pPr marL="0" indent="0" defTabSz="685800">
              <a:buNone/>
            </a:pPr>
            <a:endParaRPr lang="en-US" sz="1200" b="0" dirty="0">
              <a:solidFill>
                <a:srgbClr val="000000"/>
              </a:solidFill>
              <a:latin typeface="Calibri"/>
            </a:endParaRPr>
          </a:p>
        </p:txBody>
      </p:sp>
      <p:sp>
        <p:nvSpPr>
          <p:cNvPr id="5" name="Text Placeholder 1">
            <a:extLst>
              <a:ext uri="{FF2B5EF4-FFF2-40B4-BE49-F238E27FC236}">
                <a16:creationId xmlns:a16="http://schemas.microsoft.com/office/drawing/2014/main" id="{98CD7675-86D4-00CC-013E-EE9E6639601C}"/>
              </a:ext>
            </a:extLst>
          </p:cNvPr>
          <p:cNvSpPr txBox="1">
            <a:spLocks/>
          </p:cNvSpPr>
          <p:nvPr/>
        </p:nvSpPr>
        <p:spPr bwMode="auto">
          <a:xfrm>
            <a:off x="4378042" y="4964714"/>
            <a:ext cx="1515420" cy="530793"/>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342963" indent="-342963" algn="l" rtl="0" eaLnBrk="1" fontAlgn="base" hangingPunct="1">
              <a:spcBef>
                <a:spcPts val="0"/>
              </a:spcBef>
              <a:spcAft>
                <a:spcPct val="0"/>
              </a:spcAft>
              <a:buClr>
                <a:srgbClr val="000066"/>
              </a:buClr>
              <a:buSzPct val="90000"/>
              <a:buFont typeface="Wingdings 3" pitchFamily="18" charset="2"/>
              <a:buChar char=""/>
              <a:defRPr sz="2400" b="1">
                <a:solidFill>
                  <a:schemeClr val="tx1"/>
                </a:solidFill>
                <a:latin typeface="+mn-lt"/>
                <a:ea typeface="+mn-ea"/>
                <a:cs typeface="+mn-cs"/>
              </a:defRPr>
            </a:lvl1pPr>
            <a:lvl2pPr marL="743083" indent="-285801" algn="l" rtl="0" eaLnBrk="1" fontAlgn="base" hangingPunct="1">
              <a:spcBef>
                <a:spcPts val="0"/>
              </a:spcBef>
              <a:spcAft>
                <a:spcPct val="0"/>
              </a:spcAft>
              <a:buChar char="–"/>
              <a:defRPr sz="2400" b="0">
                <a:solidFill>
                  <a:schemeClr val="tx1"/>
                </a:solidFill>
                <a:latin typeface="+mn-lt"/>
              </a:defRPr>
            </a:lvl2pPr>
            <a:lvl3pPr marL="1143207" indent="-228641" algn="l" rtl="0" eaLnBrk="1" fontAlgn="base" hangingPunct="1">
              <a:spcBef>
                <a:spcPts val="0"/>
              </a:spcBef>
              <a:spcAft>
                <a:spcPct val="0"/>
              </a:spcAft>
              <a:buChar char="•"/>
              <a:defRPr sz="2400" b="0">
                <a:solidFill>
                  <a:schemeClr val="tx1"/>
                </a:solidFill>
                <a:latin typeface="+mn-lt"/>
              </a:defRPr>
            </a:lvl3pPr>
            <a:lvl4pPr marL="1600493" indent="-228641" algn="l" rtl="0" eaLnBrk="1" fontAlgn="base" hangingPunct="1">
              <a:spcBef>
                <a:spcPts val="0"/>
              </a:spcBef>
              <a:spcAft>
                <a:spcPct val="0"/>
              </a:spcAft>
              <a:buChar char="–"/>
              <a:defRPr sz="2400" b="0">
                <a:solidFill>
                  <a:schemeClr val="tx1"/>
                </a:solidFill>
                <a:latin typeface="+mn-lt"/>
              </a:defRPr>
            </a:lvl4pPr>
            <a:lvl5pPr marL="2057773" indent="-228641" algn="l" rtl="0" eaLnBrk="1" fontAlgn="base" hangingPunct="1">
              <a:spcBef>
                <a:spcPts val="0"/>
              </a:spcBef>
              <a:spcAft>
                <a:spcPct val="0"/>
              </a:spcAft>
              <a:buChar char="»"/>
              <a:defRPr sz="2400" b="0">
                <a:solidFill>
                  <a:schemeClr val="tx1"/>
                </a:solidFill>
                <a:latin typeface="+mn-lt"/>
              </a:defRPr>
            </a:lvl5pPr>
            <a:lvl6pPr marL="2515057" indent="-228641" algn="l" rtl="0" eaLnBrk="1" fontAlgn="base" hangingPunct="1">
              <a:spcBef>
                <a:spcPct val="20000"/>
              </a:spcBef>
              <a:spcAft>
                <a:spcPct val="0"/>
              </a:spcAft>
              <a:buChar char="»"/>
              <a:defRPr sz="1600">
                <a:solidFill>
                  <a:schemeClr val="tx1"/>
                </a:solidFill>
                <a:latin typeface="+mn-lt"/>
              </a:defRPr>
            </a:lvl6pPr>
            <a:lvl7pPr marL="2972339" indent="-228641" algn="l" rtl="0" eaLnBrk="1" fontAlgn="base" hangingPunct="1">
              <a:spcBef>
                <a:spcPct val="20000"/>
              </a:spcBef>
              <a:spcAft>
                <a:spcPct val="0"/>
              </a:spcAft>
              <a:buChar char="»"/>
              <a:defRPr sz="1600">
                <a:solidFill>
                  <a:schemeClr val="tx1"/>
                </a:solidFill>
                <a:latin typeface="+mn-lt"/>
              </a:defRPr>
            </a:lvl7pPr>
            <a:lvl8pPr marL="3429620" indent="-228641" algn="l" rtl="0" eaLnBrk="1" fontAlgn="base" hangingPunct="1">
              <a:spcBef>
                <a:spcPct val="20000"/>
              </a:spcBef>
              <a:spcAft>
                <a:spcPct val="0"/>
              </a:spcAft>
              <a:buChar char="»"/>
              <a:defRPr sz="1600">
                <a:solidFill>
                  <a:schemeClr val="tx1"/>
                </a:solidFill>
                <a:latin typeface="+mn-lt"/>
              </a:defRPr>
            </a:lvl8pPr>
            <a:lvl9pPr marL="3886905" indent="-228641" algn="l" rtl="0" eaLnBrk="1" fontAlgn="base" hangingPunct="1">
              <a:spcBef>
                <a:spcPct val="20000"/>
              </a:spcBef>
              <a:spcAft>
                <a:spcPct val="0"/>
              </a:spcAft>
              <a:buChar char="»"/>
              <a:defRPr sz="1600">
                <a:solidFill>
                  <a:schemeClr val="tx1"/>
                </a:solidFill>
                <a:latin typeface="+mn-lt"/>
              </a:defRPr>
            </a:lvl9pPr>
          </a:lstStyle>
          <a:p>
            <a:pPr marL="0" indent="0" defTabSz="685800">
              <a:buNone/>
            </a:pPr>
            <a:r>
              <a:rPr lang="en-US" sz="1900" dirty="0">
                <a:solidFill>
                  <a:srgbClr val="000000"/>
                </a:solidFill>
                <a:latin typeface="Calibri"/>
              </a:rPr>
              <a:t>Noy Alon, BS</a:t>
            </a:r>
            <a:r>
              <a:rPr lang="en-US" sz="1500" b="0" dirty="0">
                <a:solidFill>
                  <a:srgbClr val="201F1E"/>
                </a:solidFill>
                <a:effectLst/>
                <a:latin typeface="Calibri" panose="020F0502020204030204" pitchFamily="34" charset="0"/>
                <a:ea typeface="Calibri" panose="020F0502020204030204" pitchFamily="34" charset="0"/>
              </a:rPr>
              <a:t> </a:t>
            </a:r>
            <a:endParaRPr lang="en-US" sz="1500" b="0" dirty="0">
              <a:effectLst/>
              <a:latin typeface="Calibri" panose="020F0502020204030204" pitchFamily="34" charset="0"/>
              <a:ea typeface="Calibri" panose="020F0502020204030204" pitchFamily="34" charset="0"/>
            </a:endParaRPr>
          </a:p>
          <a:p>
            <a:pPr marL="0" indent="0" defTabSz="685800">
              <a:buNone/>
            </a:pPr>
            <a:endParaRPr lang="en-US" sz="1200" b="0" dirty="0">
              <a:solidFill>
                <a:srgbClr val="000000"/>
              </a:solidFill>
              <a:latin typeface="Calibri"/>
            </a:endParaRPr>
          </a:p>
        </p:txBody>
      </p:sp>
      <p:pic>
        <p:nvPicPr>
          <p:cNvPr id="6" name="Picture 4">
            <a:extLst>
              <a:ext uri="{FF2B5EF4-FFF2-40B4-BE49-F238E27FC236}">
                <a16:creationId xmlns:a16="http://schemas.microsoft.com/office/drawing/2014/main" id="{C030200A-9ED7-D9DF-25A1-363F9F2378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1330" y="5960609"/>
            <a:ext cx="8251067" cy="762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60631CE-D749-E018-0FEC-6D7E7A40B3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364" y="4964714"/>
            <a:ext cx="1990726"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46F455-A149-0940-A880-FBF3891068E2}"/>
              </a:ext>
            </a:extLst>
          </p:cNvPr>
          <p:cNvSpPr txBox="1"/>
          <p:nvPr/>
        </p:nvSpPr>
        <p:spPr>
          <a:xfrm>
            <a:off x="938396" y="6421957"/>
            <a:ext cx="5943600" cy="400110"/>
          </a:xfrm>
          <a:prstGeom prst="rect">
            <a:avLst/>
          </a:prstGeom>
          <a:noFill/>
        </p:spPr>
        <p:txBody>
          <a:bodyPr wrap="square" rtlCol="0">
            <a:spAutoFit/>
          </a:bodyPr>
          <a:lstStyle/>
          <a:p>
            <a:r>
              <a:rPr lang="en-US" sz="1000" dirty="0"/>
              <a:t>Torous J, Roberts LW. Needed innovation in digital health and smartphone applications for mental health: transparency and trust. Jama psychiatry. 2017 May 1;74(5):437-8.</a:t>
            </a:r>
          </a:p>
        </p:txBody>
      </p:sp>
      <p:sp>
        <p:nvSpPr>
          <p:cNvPr id="12" name="Content Placeholder 3">
            <a:extLst>
              <a:ext uri="{FF2B5EF4-FFF2-40B4-BE49-F238E27FC236}">
                <a16:creationId xmlns:a16="http://schemas.microsoft.com/office/drawing/2014/main" id="{7117FB98-0BEC-2B4E-AF2F-429E1FB03A7B}"/>
              </a:ext>
            </a:extLst>
          </p:cNvPr>
          <p:cNvSpPr txBox="1">
            <a:spLocks/>
          </p:cNvSpPr>
          <p:nvPr/>
        </p:nvSpPr>
        <p:spPr>
          <a:xfrm>
            <a:off x="134614" y="2006820"/>
            <a:ext cx="3056072" cy="3263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600" dirty="0">
                <a:solidFill>
                  <a:schemeClr val="bg1"/>
                </a:solidFill>
              </a:rPr>
              <a:t>Estimated to be over 10,000 mental health related apps </a:t>
            </a:r>
          </a:p>
        </p:txBody>
      </p:sp>
      <p:pic>
        <p:nvPicPr>
          <p:cNvPr id="5" name="Picture 4">
            <a:extLst>
              <a:ext uri="{FF2B5EF4-FFF2-40B4-BE49-F238E27FC236}">
                <a16:creationId xmlns:a16="http://schemas.microsoft.com/office/drawing/2014/main" id="{1A3D4DFD-AC52-FB52-D418-058D754EF1EB}"/>
              </a:ext>
            </a:extLst>
          </p:cNvPr>
          <p:cNvPicPr>
            <a:picLocks noChangeAspect="1"/>
          </p:cNvPicPr>
          <p:nvPr/>
        </p:nvPicPr>
        <p:blipFill>
          <a:blip r:embed="rId2"/>
          <a:stretch>
            <a:fillRect/>
          </a:stretch>
        </p:blipFill>
        <p:spPr>
          <a:xfrm>
            <a:off x="5697782" y="1498710"/>
            <a:ext cx="3860580" cy="3860580"/>
          </a:xfrm>
          <a:prstGeom prst="rect">
            <a:avLst/>
          </a:prstGeom>
        </p:spPr>
      </p:pic>
      <p:pic>
        <p:nvPicPr>
          <p:cNvPr id="6" name="Picture 4">
            <a:extLst>
              <a:ext uri="{FF2B5EF4-FFF2-40B4-BE49-F238E27FC236}">
                <a16:creationId xmlns:a16="http://schemas.microsoft.com/office/drawing/2014/main" id="{866AB1F0-2B1E-BC0D-7D30-35ED865200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C4952D-EECE-2F95-2EDD-6EADC488F1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74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Parallelogram 1031">
            <a:extLst>
              <a:ext uri="{FF2B5EF4-FFF2-40B4-BE49-F238E27FC236}">
                <a16:creationId xmlns:a16="http://schemas.microsoft.com/office/drawing/2014/main" id="{E6552EA8-EC57-F743-925F-39FFB7D1C1B4}"/>
              </a:ext>
            </a:extLst>
          </p:cNvPr>
          <p:cNvSpPr/>
          <p:nvPr/>
        </p:nvSpPr>
        <p:spPr>
          <a:xfrm>
            <a:off x="3952497" y="1985241"/>
            <a:ext cx="9563471" cy="4875417"/>
          </a:xfrm>
          <a:prstGeom prst="parallelogram">
            <a:avLst/>
          </a:prstGeom>
          <a:solidFill>
            <a:schemeClr val="accent6">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arallelogram 137">
            <a:extLst>
              <a:ext uri="{FF2B5EF4-FFF2-40B4-BE49-F238E27FC236}">
                <a16:creationId xmlns:a16="http://schemas.microsoft.com/office/drawing/2014/main" id="{F00CB35A-E57F-964A-A4D2-A9C263F7C9D6}"/>
              </a:ext>
            </a:extLst>
          </p:cNvPr>
          <p:cNvSpPr/>
          <p:nvPr/>
        </p:nvSpPr>
        <p:spPr>
          <a:xfrm>
            <a:off x="-3419091" y="2009100"/>
            <a:ext cx="9563471" cy="4875417"/>
          </a:xfrm>
          <a:prstGeom prst="parallelogram">
            <a:avLst/>
          </a:prstGeom>
          <a:solidFill>
            <a:schemeClr val="accent2">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1F68799C-E64F-9745-8E0A-10503E1135E6}"/>
              </a:ext>
            </a:extLst>
          </p:cNvPr>
          <p:cNvSpPr/>
          <p:nvPr/>
        </p:nvSpPr>
        <p:spPr>
          <a:xfrm>
            <a:off x="-122040" y="19897"/>
            <a:ext cx="12314039" cy="1986052"/>
          </a:xfrm>
          <a:prstGeom prst="rect">
            <a:avLst/>
          </a:prstGeom>
          <a:solidFill>
            <a:schemeClr val="accent4">
              <a:lumMod val="60000"/>
              <a:lumOff val="4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descr="User interface">
            <a:extLst>
              <a:ext uri="{FF2B5EF4-FFF2-40B4-BE49-F238E27FC236}">
                <a16:creationId xmlns:a16="http://schemas.microsoft.com/office/drawing/2014/main" id="{4820D217-BF5E-0241-92D7-858C69D109E1}"/>
              </a:ext>
            </a:extLst>
          </p:cNvPr>
          <p:cNvSpPr>
            <a:spLocks noChangeAspect="1" noChangeArrowheads="1"/>
          </p:cNvSpPr>
          <p:nvPr/>
        </p:nvSpPr>
        <p:spPr bwMode="auto">
          <a:xfrm>
            <a:off x="5119467" y="22503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0CAB88D-7342-6444-AF36-D253168E0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2497" y="5207373"/>
            <a:ext cx="1690716" cy="1690716"/>
          </a:xfrm>
          <a:prstGeom prst="rect">
            <a:avLst/>
          </a:prstGeom>
        </p:spPr>
      </p:pic>
      <p:cxnSp>
        <p:nvCxnSpPr>
          <p:cNvPr id="5" name="Straight Arrow Connector 4">
            <a:extLst>
              <a:ext uri="{FF2B5EF4-FFF2-40B4-BE49-F238E27FC236}">
                <a16:creationId xmlns:a16="http://schemas.microsoft.com/office/drawing/2014/main" id="{11457389-E42E-7D44-9E7F-158F09BB83ED}"/>
              </a:ext>
            </a:extLst>
          </p:cNvPr>
          <p:cNvCxnSpPr>
            <a:cxnSpLocks/>
          </p:cNvCxnSpPr>
          <p:nvPr/>
        </p:nvCxnSpPr>
        <p:spPr>
          <a:xfrm>
            <a:off x="3795973" y="1482458"/>
            <a:ext cx="0" cy="523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9F2C0B-9822-444C-A61C-EC3B426E1A09}"/>
              </a:ext>
            </a:extLst>
          </p:cNvPr>
          <p:cNvSpPr txBox="1"/>
          <p:nvPr/>
        </p:nvSpPr>
        <p:spPr>
          <a:xfrm>
            <a:off x="2858176" y="1328885"/>
            <a:ext cx="880497" cy="646331"/>
          </a:xfrm>
          <a:prstGeom prst="rect">
            <a:avLst/>
          </a:prstGeom>
          <a:noFill/>
        </p:spPr>
        <p:txBody>
          <a:bodyPr wrap="none" rtlCol="0">
            <a:spAutoFit/>
          </a:bodyPr>
          <a:lstStyle/>
          <a:p>
            <a:r>
              <a:rPr lang="en-US" b="1" dirty="0"/>
              <a:t>Pre-</a:t>
            </a:r>
          </a:p>
          <a:p>
            <a:r>
              <a:rPr lang="en-US" b="1" dirty="0"/>
              <a:t>Market</a:t>
            </a:r>
          </a:p>
        </p:txBody>
      </p:sp>
      <p:sp>
        <p:nvSpPr>
          <p:cNvPr id="12" name="TextBox 11">
            <a:extLst>
              <a:ext uri="{FF2B5EF4-FFF2-40B4-BE49-F238E27FC236}">
                <a16:creationId xmlns:a16="http://schemas.microsoft.com/office/drawing/2014/main" id="{8AEBC03E-03D3-094D-A25B-0186DA6DF94F}"/>
              </a:ext>
            </a:extLst>
          </p:cNvPr>
          <p:cNvSpPr txBox="1"/>
          <p:nvPr/>
        </p:nvSpPr>
        <p:spPr>
          <a:xfrm>
            <a:off x="4735597" y="544547"/>
            <a:ext cx="1357488" cy="369332"/>
          </a:xfrm>
          <a:prstGeom prst="rect">
            <a:avLst/>
          </a:prstGeom>
          <a:noFill/>
        </p:spPr>
        <p:txBody>
          <a:bodyPr wrap="none" rtlCol="0">
            <a:spAutoFit/>
          </a:bodyPr>
          <a:lstStyle/>
          <a:p>
            <a:r>
              <a:rPr lang="en-US" b="1" dirty="0"/>
              <a:t>Post-Market</a:t>
            </a:r>
          </a:p>
        </p:txBody>
      </p:sp>
      <p:cxnSp>
        <p:nvCxnSpPr>
          <p:cNvPr id="13" name="Straight Arrow Connector 12">
            <a:extLst>
              <a:ext uri="{FF2B5EF4-FFF2-40B4-BE49-F238E27FC236}">
                <a16:creationId xmlns:a16="http://schemas.microsoft.com/office/drawing/2014/main" id="{492BBADE-2D25-504E-A2CF-324ED30FF0FF}"/>
              </a:ext>
            </a:extLst>
          </p:cNvPr>
          <p:cNvCxnSpPr>
            <a:cxnSpLocks/>
            <a:endCxn id="108" idx="1"/>
          </p:cNvCxnSpPr>
          <p:nvPr/>
        </p:nvCxnSpPr>
        <p:spPr>
          <a:xfrm flipV="1">
            <a:off x="4396936" y="897348"/>
            <a:ext cx="4390807" cy="165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EBBB7525-5FDB-BF47-8C6A-51E96B45FEDE}"/>
              </a:ext>
            </a:extLst>
          </p:cNvPr>
          <p:cNvSpPr/>
          <p:nvPr/>
        </p:nvSpPr>
        <p:spPr>
          <a:xfrm>
            <a:off x="2691339" y="1993419"/>
            <a:ext cx="2203429" cy="914400"/>
          </a:xfrm>
          <a:prstGeom prst="round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Software as a Medical Device?</a:t>
            </a:r>
          </a:p>
        </p:txBody>
      </p:sp>
      <p:pic>
        <p:nvPicPr>
          <p:cNvPr id="16" name="Picture 15">
            <a:extLst>
              <a:ext uri="{FF2B5EF4-FFF2-40B4-BE49-F238E27FC236}">
                <a16:creationId xmlns:a16="http://schemas.microsoft.com/office/drawing/2014/main" id="{0DC8363C-AD32-0B47-BA36-67BE2B9A05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03" y="3360129"/>
            <a:ext cx="1462567" cy="1462567"/>
          </a:xfrm>
          <a:prstGeom prst="rect">
            <a:avLst/>
          </a:prstGeom>
        </p:spPr>
      </p:pic>
      <p:cxnSp>
        <p:nvCxnSpPr>
          <p:cNvPr id="18" name="Elbow Connector 17">
            <a:extLst>
              <a:ext uri="{FF2B5EF4-FFF2-40B4-BE49-F238E27FC236}">
                <a16:creationId xmlns:a16="http://schemas.microsoft.com/office/drawing/2014/main" id="{45DCDC91-5FD5-1543-8132-FF10541CDC9E}"/>
              </a:ext>
            </a:extLst>
          </p:cNvPr>
          <p:cNvCxnSpPr>
            <a:cxnSpLocks/>
          </p:cNvCxnSpPr>
          <p:nvPr/>
        </p:nvCxnSpPr>
        <p:spPr>
          <a:xfrm rot="10800000" flipV="1">
            <a:off x="767387" y="2333846"/>
            <a:ext cx="1856794" cy="109515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82E391C-D566-2E47-8EE5-786085B6C483}"/>
              </a:ext>
            </a:extLst>
          </p:cNvPr>
          <p:cNvSpPr txBox="1"/>
          <p:nvPr/>
        </p:nvSpPr>
        <p:spPr>
          <a:xfrm>
            <a:off x="1362645" y="2051252"/>
            <a:ext cx="460382" cy="646331"/>
          </a:xfrm>
          <a:prstGeom prst="rect">
            <a:avLst/>
          </a:prstGeom>
          <a:noFill/>
        </p:spPr>
        <p:txBody>
          <a:bodyPr wrap="none" rtlCol="0">
            <a:spAutoFit/>
          </a:bodyPr>
          <a:lstStyle/>
          <a:p>
            <a:r>
              <a:rPr lang="en-US" b="1" dirty="0"/>
              <a:t>No</a:t>
            </a:r>
          </a:p>
          <a:p>
            <a:endParaRPr lang="en-US" dirty="0"/>
          </a:p>
        </p:txBody>
      </p:sp>
      <p:sp>
        <p:nvSpPr>
          <p:cNvPr id="22" name="TextBox 21">
            <a:extLst>
              <a:ext uri="{FF2B5EF4-FFF2-40B4-BE49-F238E27FC236}">
                <a16:creationId xmlns:a16="http://schemas.microsoft.com/office/drawing/2014/main" id="{D2A9B5E1-6EE4-964F-A00B-519AA7BCFAFA}"/>
              </a:ext>
            </a:extLst>
          </p:cNvPr>
          <p:cNvSpPr txBox="1"/>
          <p:nvPr/>
        </p:nvSpPr>
        <p:spPr>
          <a:xfrm>
            <a:off x="1139497" y="3629747"/>
            <a:ext cx="1167307" cy="923330"/>
          </a:xfrm>
          <a:prstGeom prst="rect">
            <a:avLst/>
          </a:prstGeom>
          <a:noFill/>
        </p:spPr>
        <p:txBody>
          <a:bodyPr wrap="square" rtlCol="0">
            <a:spAutoFit/>
          </a:bodyPr>
          <a:lstStyle/>
          <a:p>
            <a:r>
              <a:rPr lang="en-US" b="1" dirty="0"/>
              <a:t>Wellness Apps</a:t>
            </a:r>
          </a:p>
          <a:p>
            <a:endParaRPr lang="en-US" dirty="0"/>
          </a:p>
        </p:txBody>
      </p:sp>
      <p:cxnSp>
        <p:nvCxnSpPr>
          <p:cNvPr id="23" name="Elbow Connector 22">
            <a:extLst>
              <a:ext uri="{FF2B5EF4-FFF2-40B4-BE49-F238E27FC236}">
                <a16:creationId xmlns:a16="http://schemas.microsoft.com/office/drawing/2014/main" id="{98D235F7-5069-4041-88AA-6A9A2D23ACFB}"/>
              </a:ext>
            </a:extLst>
          </p:cNvPr>
          <p:cNvCxnSpPr>
            <a:cxnSpLocks/>
          </p:cNvCxnSpPr>
          <p:nvPr/>
        </p:nvCxnSpPr>
        <p:spPr>
          <a:xfrm>
            <a:off x="4894768" y="2322320"/>
            <a:ext cx="2004826" cy="493363"/>
          </a:xfrm>
          <a:prstGeom prst="bentConnector3">
            <a:avLst>
              <a:gd name="adj1" fmla="val 10038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6FDDE90-81D9-EF4B-9ABF-8CFDA8A6DF6E}"/>
              </a:ext>
            </a:extLst>
          </p:cNvPr>
          <p:cNvSpPr txBox="1"/>
          <p:nvPr/>
        </p:nvSpPr>
        <p:spPr>
          <a:xfrm>
            <a:off x="5649516" y="2013393"/>
            <a:ext cx="493212" cy="646331"/>
          </a:xfrm>
          <a:prstGeom prst="rect">
            <a:avLst/>
          </a:prstGeom>
          <a:noFill/>
        </p:spPr>
        <p:txBody>
          <a:bodyPr wrap="none" rtlCol="0">
            <a:spAutoFit/>
          </a:bodyPr>
          <a:lstStyle/>
          <a:p>
            <a:r>
              <a:rPr lang="en-US" b="1" dirty="0"/>
              <a:t>Yes</a:t>
            </a:r>
          </a:p>
          <a:p>
            <a:endParaRPr lang="en-US" dirty="0"/>
          </a:p>
        </p:txBody>
      </p:sp>
      <p:cxnSp>
        <p:nvCxnSpPr>
          <p:cNvPr id="30" name="Elbow Connector 29">
            <a:extLst>
              <a:ext uri="{FF2B5EF4-FFF2-40B4-BE49-F238E27FC236}">
                <a16:creationId xmlns:a16="http://schemas.microsoft.com/office/drawing/2014/main" id="{6978FDF9-11B4-284B-8D8C-60F2D9C02567}"/>
              </a:ext>
            </a:extLst>
          </p:cNvPr>
          <p:cNvCxnSpPr>
            <a:cxnSpLocks/>
          </p:cNvCxnSpPr>
          <p:nvPr/>
        </p:nvCxnSpPr>
        <p:spPr>
          <a:xfrm>
            <a:off x="6678138" y="2820029"/>
            <a:ext cx="1531088" cy="544202"/>
          </a:xfrm>
          <a:prstGeom prst="bentConnector3">
            <a:avLst>
              <a:gd name="adj1" fmla="val 10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14717BE3-522E-5947-9561-20F3DFA2CAD7}"/>
              </a:ext>
            </a:extLst>
          </p:cNvPr>
          <p:cNvCxnSpPr>
            <a:cxnSpLocks/>
            <a:endCxn id="84" idx="0"/>
          </p:cNvCxnSpPr>
          <p:nvPr/>
        </p:nvCxnSpPr>
        <p:spPr>
          <a:xfrm rot="10800000" flipV="1">
            <a:off x="5292844" y="2815684"/>
            <a:ext cx="1405484" cy="51730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8477B7AB-C718-5341-A6B5-8303844C85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1726" y="3332986"/>
            <a:ext cx="1362235" cy="1362235"/>
          </a:xfrm>
          <a:prstGeom prst="rect">
            <a:avLst/>
          </a:prstGeom>
        </p:spPr>
      </p:pic>
      <p:sp>
        <p:nvSpPr>
          <p:cNvPr id="85" name="TextBox 84">
            <a:extLst>
              <a:ext uri="{FF2B5EF4-FFF2-40B4-BE49-F238E27FC236}">
                <a16:creationId xmlns:a16="http://schemas.microsoft.com/office/drawing/2014/main" id="{6DE36FBE-EEED-9F49-831B-977B248B9F66}"/>
              </a:ext>
            </a:extLst>
          </p:cNvPr>
          <p:cNvSpPr txBox="1"/>
          <p:nvPr/>
        </p:nvSpPr>
        <p:spPr>
          <a:xfrm>
            <a:off x="3343721" y="3589538"/>
            <a:ext cx="1603141" cy="923330"/>
          </a:xfrm>
          <a:prstGeom prst="rect">
            <a:avLst/>
          </a:prstGeom>
          <a:noFill/>
        </p:spPr>
        <p:txBody>
          <a:bodyPr wrap="square" rtlCol="0">
            <a:spAutoFit/>
          </a:bodyPr>
          <a:lstStyle/>
          <a:p>
            <a:pPr algn="r"/>
            <a:r>
              <a:rPr lang="en-US" b="1" dirty="0"/>
              <a:t>Enforcement Discretion </a:t>
            </a:r>
          </a:p>
          <a:p>
            <a:pPr algn="r"/>
            <a:endParaRPr lang="en-US" dirty="0"/>
          </a:p>
        </p:txBody>
      </p:sp>
      <p:sp>
        <p:nvSpPr>
          <p:cNvPr id="86" name="Rounded Rectangle 85">
            <a:extLst>
              <a:ext uri="{FF2B5EF4-FFF2-40B4-BE49-F238E27FC236}">
                <a16:creationId xmlns:a16="http://schemas.microsoft.com/office/drawing/2014/main" id="{BEA754B2-12FA-3649-9046-86B6B8682E88}"/>
              </a:ext>
            </a:extLst>
          </p:cNvPr>
          <p:cNvSpPr/>
          <p:nvPr/>
        </p:nvSpPr>
        <p:spPr>
          <a:xfrm>
            <a:off x="6440395" y="3360129"/>
            <a:ext cx="3625701" cy="451043"/>
          </a:xfrm>
          <a:prstGeom prst="roundRect">
            <a:avLst/>
          </a:prstGeom>
          <a:solidFill>
            <a:srgbClr val="92D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Focus of FDA Oversight </a:t>
            </a:r>
          </a:p>
        </p:txBody>
      </p:sp>
      <p:sp>
        <p:nvSpPr>
          <p:cNvPr id="87" name="Rounded Rectangle 86">
            <a:extLst>
              <a:ext uri="{FF2B5EF4-FFF2-40B4-BE49-F238E27FC236}">
                <a16:creationId xmlns:a16="http://schemas.microsoft.com/office/drawing/2014/main" id="{33ECFA4F-9163-5B47-8398-643AEFDCBED4}"/>
              </a:ext>
            </a:extLst>
          </p:cNvPr>
          <p:cNvSpPr/>
          <p:nvPr/>
        </p:nvSpPr>
        <p:spPr>
          <a:xfrm>
            <a:off x="7151530" y="4165343"/>
            <a:ext cx="2203429" cy="914400"/>
          </a:xfrm>
          <a:prstGeom prst="round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”Substantial Equivalence with an Approved App”?</a:t>
            </a:r>
          </a:p>
        </p:txBody>
      </p:sp>
      <p:cxnSp>
        <p:nvCxnSpPr>
          <p:cNvPr id="89" name="Straight Arrow Connector 88">
            <a:extLst>
              <a:ext uri="{FF2B5EF4-FFF2-40B4-BE49-F238E27FC236}">
                <a16:creationId xmlns:a16="http://schemas.microsoft.com/office/drawing/2014/main" id="{4AAB6D36-4180-4640-B812-AAC72D719F7B}"/>
              </a:ext>
            </a:extLst>
          </p:cNvPr>
          <p:cNvCxnSpPr>
            <a:cxnSpLocks/>
          </p:cNvCxnSpPr>
          <p:nvPr/>
        </p:nvCxnSpPr>
        <p:spPr>
          <a:xfrm>
            <a:off x="8207409" y="3811172"/>
            <a:ext cx="0" cy="3541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01C54D63-5A04-B549-87F4-CADFA9CD0065}"/>
              </a:ext>
            </a:extLst>
          </p:cNvPr>
          <p:cNvCxnSpPr>
            <a:cxnSpLocks/>
            <a:stCxn id="87" idx="2"/>
          </p:cNvCxnSpPr>
          <p:nvPr/>
        </p:nvCxnSpPr>
        <p:spPr>
          <a:xfrm rot="5400000">
            <a:off x="7281133" y="4938267"/>
            <a:ext cx="830637" cy="1113589"/>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B1B1FB06-FF6C-F24D-A732-049CBF3D1DB5}"/>
              </a:ext>
            </a:extLst>
          </p:cNvPr>
          <p:cNvSpPr txBox="1"/>
          <p:nvPr/>
        </p:nvSpPr>
        <p:spPr>
          <a:xfrm>
            <a:off x="8552582" y="5504773"/>
            <a:ext cx="690641" cy="646331"/>
          </a:xfrm>
          <a:prstGeom prst="rect">
            <a:avLst/>
          </a:prstGeom>
          <a:noFill/>
        </p:spPr>
        <p:txBody>
          <a:bodyPr wrap="square" rtlCol="0">
            <a:spAutoFit/>
          </a:bodyPr>
          <a:lstStyle/>
          <a:p>
            <a:r>
              <a:rPr lang="en-US" b="1" dirty="0"/>
              <a:t>No</a:t>
            </a:r>
          </a:p>
          <a:p>
            <a:endParaRPr lang="en-US" dirty="0"/>
          </a:p>
        </p:txBody>
      </p:sp>
      <p:sp>
        <p:nvSpPr>
          <p:cNvPr id="106" name="Rounded Rectangle 105">
            <a:extLst>
              <a:ext uri="{FF2B5EF4-FFF2-40B4-BE49-F238E27FC236}">
                <a16:creationId xmlns:a16="http://schemas.microsoft.com/office/drawing/2014/main" id="{141BF6DF-4DE8-7D41-95AD-F66AB6E80DD3}"/>
              </a:ext>
            </a:extLst>
          </p:cNvPr>
          <p:cNvSpPr/>
          <p:nvPr/>
        </p:nvSpPr>
        <p:spPr>
          <a:xfrm>
            <a:off x="5370308" y="5687823"/>
            <a:ext cx="1587200" cy="737077"/>
          </a:xfrm>
          <a:prstGeom prst="roundRect">
            <a:avLst/>
          </a:prstGeom>
          <a:solidFill>
            <a:srgbClr val="92D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510 (k) Submission </a:t>
            </a:r>
          </a:p>
        </p:txBody>
      </p:sp>
      <p:sp>
        <p:nvSpPr>
          <p:cNvPr id="107" name="Rounded Rectangle 106">
            <a:extLst>
              <a:ext uri="{FF2B5EF4-FFF2-40B4-BE49-F238E27FC236}">
                <a16:creationId xmlns:a16="http://schemas.microsoft.com/office/drawing/2014/main" id="{04C48C84-0E0C-A645-AF6B-64EA258E623F}"/>
              </a:ext>
            </a:extLst>
          </p:cNvPr>
          <p:cNvSpPr/>
          <p:nvPr/>
        </p:nvSpPr>
        <p:spPr>
          <a:xfrm>
            <a:off x="9423454" y="5673718"/>
            <a:ext cx="1587200" cy="737077"/>
          </a:xfrm>
          <a:prstGeom prst="roundRect">
            <a:avLst/>
          </a:prstGeom>
          <a:solidFill>
            <a:srgbClr val="92D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De Novo Pathway</a:t>
            </a:r>
          </a:p>
        </p:txBody>
      </p:sp>
      <p:sp>
        <p:nvSpPr>
          <p:cNvPr id="108" name="Rounded Rectangle 107">
            <a:extLst>
              <a:ext uri="{FF2B5EF4-FFF2-40B4-BE49-F238E27FC236}">
                <a16:creationId xmlns:a16="http://schemas.microsoft.com/office/drawing/2014/main" id="{61AB26F5-F17C-2E4B-979D-9FC1EE944A83}"/>
              </a:ext>
            </a:extLst>
          </p:cNvPr>
          <p:cNvSpPr/>
          <p:nvPr/>
        </p:nvSpPr>
        <p:spPr>
          <a:xfrm>
            <a:off x="8787743" y="587754"/>
            <a:ext cx="2222912" cy="61918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Focus of FTC Oversight </a:t>
            </a:r>
          </a:p>
        </p:txBody>
      </p:sp>
      <p:sp>
        <p:nvSpPr>
          <p:cNvPr id="109" name="Oval 108">
            <a:extLst>
              <a:ext uri="{FF2B5EF4-FFF2-40B4-BE49-F238E27FC236}">
                <a16:creationId xmlns:a16="http://schemas.microsoft.com/office/drawing/2014/main" id="{F2D3E585-08B2-8148-A10C-13DA396877BC}"/>
              </a:ext>
            </a:extLst>
          </p:cNvPr>
          <p:cNvSpPr/>
          <p:nvPr/>
        </p:nvSpPr>
        <p:spPr>
          <a:xfrm>
            <a:off x="7587528" y="1482458"/>
            <a:ext cx="1655695" cy="94147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chemeClr val="tx1"/>
                </a:solidFill>
              </a:rPr>
              <a:t>Pre-Cert Pilot Program </a:t>
            </a:r>
          </a:p>
        </p:txBody>
      </p:sp>
      <p:cxnSp>
        <p:nvCxnSpPr>
          <p:cNvPr id="110" name="Straight Arrow Connector 109">
            <a:extLst>
              <a:ext uri="{FF2B5EF4-FFF2-40B4-BE49-F238E27FC236}">
                <a16:creationId xmlns:a16="http://schemas.microsoft.com/office/drawing/2014/main" id="{34613AF5-F229-984A-A65A-F4E30D05CA54}"/>
              </a:ext>
            </a:extLst>
          </p:cNvPr>
          <p:cNvCxnSpPr>
            <a:cxnSpLocks/>
            <a:endCxn id="109" idx="2"/>
          </p:cNvCxnSpPr>
          <p:nvPr/>
        </p:nvCxnSpPr>
        <p:spPr>
          <a:xfrm>
            <a:off x="4894768" y="1947024"/>
            <a:ext cx="2692760" cy="617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D274378-D6B8-0844-B107-2544CF17A47C}"/>
              </a:ext>
            </a:extLst>
          </p:cNvPr>
          <p:cNvCxnSpPr>
            <a:cxnSpLocks/>
          </p:cNvCxnSpPr>
          <p:nvPr/>
        </p:nvCxnSpPr>
        <p:spPr>
          <a:xfrm>
            <a:off x="8253244" y="931427"/>
            <a:ext cx="0" cy="55103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EB04A1E7-BA77-1148-B198-4E59BBFF2F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9618" y="72442"/>
            <a:ext cx="1357471" cy="1357471"/>
          </a:xfrm>
          <a:prstGeom prst="rect">
            <a:avLst/>
          </a:prstGeom>
        </p:spPr>
      </p:pic>
      <p:pic>
        <p:nvPicPr>
          <p:cNvPr id="124" name="Picture 123">
            <a:extLst>
              <a:ext uri="{FF2B5EF4-FFF2-40B4-BE49-F238E27FC236}">
                <a16:creationId xmlns:a16="http://schemas.microsoft.com/office/drawing/2014/main" id="{73D5EE51-1586-B94B-BC79-FAF5A6306D86}"/>
              </a:ext>
            </a:extLst>
          </p:cNvPr>
          <p:cNvPicPr>
            <a:picLocks noChangeAspect="1"/>
          </p:cNvPicPr>
          <p:nvPr/>
        </p:nvPicPr>
        <p:blipFill>
          <a:blip r:embed="rId7"/>
          <a:stretch>
            <a:fillRect/>
          </a:stretch>
        </p:blipFill>
        <p:spPr>
          <a:xfrm>
            <a:off x="10823812" y="5306481"/>
            <a:ext cx="1544152" cy="1544152"/>
          </a:xfrm>
          <a:prstGeom prst="rect">
            <a:avLst/>
          </a:prstGeom>
        </p:spPr>
      </p:pic>
      <p:cxnSp>
        <p:nvCxnSpPr>
          <p:cNvPr id="1025" name="Straight Arrow Connector 1024">
            <a:extLst>
              <a:ext uri="{FF2B5EF4-FFF2-40B4-BE49-F238E27FC236}">
                <a16:creationId xmlns:a16="http://schemas.microsoft.com/office/drawing/2014/main" id="{93ACF739-F6E2-5E4F-AF77-E2D5FFDCDDA6}"/>
              </a:ext>
            </a:extLst>
          </p:cNvPr>
          <p:cNvCxnSpPr>
            <a:cxnSpLocks/>
          </p:cNvCxnSpPr>
          <p:nvPr/>
        </p:nvCxnSpPr>
        <p:spPr>
          <a:xfrm>
            <a:off x="8253244" y="5910380"/>
            <a:ext cx="102944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5B828B5-0ED7-BF4C-BA94-009F1DF53B59}"/>
              </a:ext>
            </a:extLst>
          </p:cNvPr>
          <p:cNvSpPr txBox="1"/>
          <p:nvPr/>
        </p:nvSpPr>
        <p:spPr>
          <a:xfrm>
            <a:off x="7284904" y="5504773"/>
            <a:ext cx="493212" cy="646331"/>
          </a:xfrm>
          <a:prstGeom prst="rect">
            <a:avLst/>
          </a:prstGeom>
          <a:noFill/>
        </p:spPr>
        <p:txBody>
          <a:bodyPr wrap="none" rtlCol="0">
            <a:spAutoFit/>
          </a:bodyPr>
          <a:lstStyle/>
          <a:p>
            <a:r>
              <a:rPr lang="en-US" b="1" dirty="0"/>
              <a:t>Yes</a:t>
            </a:r>
          </a:p>
          <a:p>
            <a:endParaRPr lang="en-US" dirty="0"/>
          </a:p>
        </p:txBody>
      </p:sp>
      <p:sp>
        <p:nvSpPr>
          <p:cNvPr id="4" name="TextBox 3">
            <a:extLst>
              <a:ext uri="{FF2B5EF4-FFF2-40B4-BE49-F238E27FC236}">
                <a16:creationId xmlns:a16="http://schemas.microsoft.com/office/drawing/2014/main" id="{D43482A9-330B-4243-9F0D-1E9F4B0820B6}"/>
              </a:ext>
            </a:extLst>
          </p:cNvPr>
          <p:cNvSpPr txBox="1"/>
          <p:nvPr/>
        </p:nvSpPr>
        <p:spPr>
          <a:xfrm>
            <a:off x="102081" y="5873205"/>
            <a:ext cx="3322756" cy="984885"/>
          </a:xfrm>
          <a:prstGeom prst="rect">
            <a:avLst/>
          </a:prstGeom>
          <a:noFill/>
        </p:spPr>
        <p:txBody>
          <a:bodyPr wrap="square" rtlCol="0">
            <a:spAutoFit/>
          </a:bodyPr>
          <a:lstStyle/>
          <a:p>
            <a:r>
              <a:rPr lang="en-US" sz="1000" dirty="0" err="1"/>
              <a:t>Kahane</a:t>
            </a:r>
            <a:r>
              <a:rPr lang="en-US" sz="1000" dirty="0"/>
              <a:t>, </a:t>
            </a:r>
            <a:r>
              <a:rPr lang="en-US" sz="1000" dirty="0" err="1"/>
              <a:t>Francoius</a:t>
            </a:r>
            <a:r>
              <a:rPr lang="en-US" sz="1000" dirty="0"/>
              <a:t>, Torous.  The Digital Health App Policy Landscape: Regulatory Gaps and Choices Through the Lens of Mental Health. </a:t>
            </a:r>
            <a:r>
              <a:rPr lang="en-US" sz="1000" dirty="0">
                <a:hlinkClick r:id="rId8">
                  <a:extLst>
                    <a:ext uri="{A12FA001-AC4F-418D-AE19-62706E023703}">
                      <ahyp:hlinkClr xmlns:ahyp="http://schemas.microsoft.com/office/drawing/2018/hyperlinkcolor" val="tx"/>
                    </a:ext>
                  </a:extLst>
                </a:hlinkClick>
              </a:rPr>
              <a:t>The Journal of Mental Health Policy and Economics</a:t>
            </a:r>
            <a:r>
              <a:rPr lang="en-US" sz="1000" dirty="0"/>
              <a:t> Volume 24, Issue 3, 2021. </a:t>
            </a:r>
          </a:p>
          <a:p>
            <a:endParaRPr lang="en-US" dirty="0"/>
          </a:p>
        </p:txBody>
      </p:sp>
    </p:spTree>
    <p:extLst>
      <p:ext uri="{BB962C8B-B14F-4D97-AF65-F5344CB8AC3E}">
        <p14:creationId xmlns:p14="http://schemas.microsoft.com/office/powerpoint/2010/main" val="137380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E56-CE1B-195F-9C5B-E4E0F0DE3523}"/>
              </a:ext>
            </a:extLst>
          </p:cNvPr>
          <p:cNvSpPr>
            <a:spLocks noGrp="1"/>
          </p:cNvSpPr>
          <p:nvPr>
            <p:ph type="title"/>
          </p:nvPr>
        </p:nvSpPr>
        <p:spPr>
          <a:xfrm>
            <a:off x="89027" y="2665400"/>
            <a:ext cx="3329087" cy="763600"/>
          </a:xfrm>
        </p:spPr>
        <p:txBody>
          <a:bodyPr/>
          <a:lstStyle/>
          <a:p>
            <a:r>
              <a:rPr lang="en-US" sz="3600" dirty="0">
                <a:solidFill>
                  <a:schemeClr val="bg1"/>
                </a:solidFill>
                <a:cs typeface="Calibri" panose="020F0502020204030204" pitchFamily="34" charset="0"/>
              </a:rPr>
              <a:t>Concern 1: Privacy and Ethics in Digital Health</a:t>
            </a:r>
            <a:br>
              <a:rPr lang="en-US" sz="3600" dirty="0">
                <a:solidFill>
                  <a:schemeClr val="bg1"/>
                </a:solidFill>
                <a:cs typeface="Calibri" panose="020F0502020204030204" pitchFamily="34" charset="0"/>
              </a:rPr>
            </a:br>
            <a:endParaRPr lang="en-US" dirty="0">
              <a:solidFill>
                <a:schemeClr val="bg1"/>
              </a:solidFill>
              <a:cs typeface="Calibri" panose="020F0502020204030204" pitchFamily="34" charset="0"/>
            </a:endParaRPr>
          </a:p>
        </p:txBody>
      </p:sp>
      <p:sp>
        <p:nvSpPr>
          <p:cNvPr id="4" name="Google Shape;334;p44">
            <a:extLst>
              <a:ext uri="{FF2B5EF4-FFF2-40B4-BE49-F238E27FC236}">
                <a16:creationId xmlns:a16="http://schemas.microsoft.com/office/drawing/2014/main" id="{8D63B38F-1F98-776E-05F4-709841CBBCD4}"/>
              </a:ext>
            </a:extLst>
          </p:cNvPr>
          <p:cNvSpPr txBox="1">
            <a:spLocks/>
          </p:cNvSpPr>
          <p:nvPr/>
        </p:nvSpPr>
        <p:spPr>
          <a:xfrm>
            <a:off x="0" y="7604"/>
            <a:ext cx="8524568" cy="484000"/>
          </a:xfrm>
          <a:prstGeom prst="rect">
            <a:avLst/>
          </a:prstGeom>
        </p:spPr>
        <p:txBody>
          <a:bodyPr spcFirstLastPara="1" wrap="square" lIns="91433" tIns="91433" rIns="91433" bIns="91433" anchor="t" anchorCtr="0">
            <a:no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1800" b="1">
                <a:solidFill>
                  <a:schemeClr val="tx2"/>
                </a:solidFill>
                <a:latin typeface="Calibri" pitchFamily="34" charset="0"/>
              </a:defRPr>
            </a:lvl2pPr>
            <a:lvl3pPr algn="l" rtl="0" eaLnBrk="1" fontAlgn="base" hangingPunct="1">
              <a:spcBef>
                <a:spcPct val="0"/>
              </a:spcBef>
              <a:spcAft>
                <a:spcPct val="0"/>
              </a:spcAft>
              <a:defRPr sz="1800" b="1">
                <a:solidFill>
                  <a:schemeClr val="tx2"/>
                </a:solidFill>
                <a:latin typeface="Calibri" pitchFamily="34" charset="0"/>
              </a:defRPr>
            </a:lvl3pPr>
            <a:lvl4pPr algn="l" rtl="0" eaLnBrk="1" fontAlgn="base" hangingPunct="1">
              <a:spcBef>
                <a:spcPct val="0"/>
              </a:spcBef>
              <a:spcAft>
                <a:spcPct val="0"/>
              </a:spcAft>
              <a:defRPr sz="1800" b="1">
                <a:solidFill>
                  <a:schemeClr val="tx2"/>
                </a:solidFill>
                <a:latin typeface="Calibri" pitchFamily="34" charset="0"/>
              </a:defRPr>
            </a:lvl4pPr>
            <a:lvl5pPr algn="l" rtl="0" eaLnBrk="1" fontAlgn="base" hangingPunct="1">
              <a:spcBef>
                <a:spcPct val="0"/>
              </a:spcBef>
              <a:spcAft>
                <a:spcPct val="0"/>
              </a:spcAft>
              <a:defRPr sz="1800" b="1">
                <a:solidFill>
                  <a:schemeClr val="tx2"/>
                </a:solidFill>
                <a:latin typeface="Calibri" pitchFamily="34" charset="0"/>
              </a:defRPr>
            </a:lvl5pPr>
            <a:lvl6pPr marL="342963" algn="l" rtl="0" eaLnBrk="1" fontAlgn="base" hangingPunct="1">
              <a:spcBef>
                <a:spcPct val="0"/>
              </a:spcBef>
              <a:spcAft>
                <a:spcPct val="0"/>
              </a:spcAft>
              <a:defRPr sz="2400">
                <a:solidFill>
                  <a:schemeClr val="tx2"/>
                </a:solidFill>
                <a:latin typeface="Times New Roman" pitchFamily="18" charset="0"/>
              </a:defRPr>
            </a:lvl6pPr>
            <a:lvl7pPr marL="685925" algn="l" rtl="0" eaLnBrk="1" fontAlgn="base" hangingPunct="1">
              <a:spcBef>
                <a:spcPct val="0"/>
              </a:spcBef>
              <a:spcAft>
                <a:spcPct val="0"/>
              </a:spcAft>
              <a:defRPr sz="2400">
                <a:solidFill>
                  <a:schemeClr val="tx2"/>
                </a:solidFill>
                <a:latin typeface="Times New Roman" pitchFamily="18" charset="0"/>
              </a:defRPr>
            </a:lvl7pPr>
            <a:lvl8pPr marL="1028885" algn="l" rtl="0" eaLnBrk="1" fontAlgn="base" hangingPunct="1">
              <a:spcBef>
                <a:spcPct val="0"/>
              </a:spcBef>
              <a:spcAft>
                <a:spcPct val="0"/>
              </a:spcAft>
              <a:defRPr sz="2400">
                <a:solidFill>
                  <a:schemeClr val="tx2"/>
                </a:solidFill>
                <a:latin typeface="Times New Roman" pitchFamily="18" charset="0"/>
              </a:defRPr>
            </a:lvl8pPr>
            <a:lvl9pPr marL="1371849" algn="l" rtl="0" eaLnBrk="1" fontAlgn="base" hangingPunct="1">
              <a:spcBef>
                <a:spcPct val="0"/>
              </a:spcBef>
              <a:spcAft>
                <a:spcPct val="0"/>
              </a:spcAft>
              <a:defRPr sz="2400">
                <a:solidFill>
                  <a:schemeClr val="tx2"/>
                </a:solidFill>
                <a:latin typeface="Times New Roman" pitchFamily="18" charset="0"/>
              </a:defRPr>
            </a:lvl9pPr>
          </a:lstStyle>
          <a:p>
            <a:pPr>
              <a:lnSpc>
                <a:spcPct val="115000"/>
              </a:lnSpc>
              <a:spcBef>
                <a:spcPts val="0"/>
              </a:spcBef>
              <a:spcAft>
                <a:spcPts val="0"/>
              </a:spcAft>
              <a:buClr>
                <a:schemeClr val="dk1"/>
              </a:buClr>
              <a:buSzPts val="1100"/>
            </a:pPr>
            <a:r>
              <a:rPr lang="en-US" sz="1200" b="0" dirty="0" err="1">
                <a:solidFill>
                  <a:schemeClr val="dk1"/>
                </a:solidFill>
                <a:latin typeface="Calibri"/>
                <a:ea typeface="Calibri"/>
                <a:cs typeface="Calibri"/>
                <a:sym typeface="Calibri"/>
              </a:rPr>
              <a:t>Tangari</a:t>
            </a:r>
            <a:r>
              <a:rPr lang="en-US" sz="1200" b="0" dirty="0">
                <a:solidFill>
                  <a:schemeClr val="dk1"/>
                </a:solidFill>
                <a:latin typeface="Calibri"/>
                <a:ea typeface="Calibri"/>
                <a:cs typeface="Calibri"/>
                <a:sym typeface="Calibri"/>
              </a:rPr>
              <a:t> G, Ikram M, Ijaz K, </a:t>
            </a:r>
            <a:r>
              <a:rPr lang="en-US" sz="1200" b="0" dirty="0" err="1">
                <a:solidFill>
                  <a:schemeClr val="dk1"/>
                </a:solidFill>
                <a:latin typeface="Calibri"/>
                <a:ea typeface="Calibri"/>
                <a:cs typeface="Calibri"/>
                <a:sym typeface="Calibri"/>
              </a:rPr>
              <a:t>Kaafar</a:t>
            </a:r>
            <a:r>
              <a:rPr lang="en-US" sz="1200" b="0" dirty="0">
                <a:solidFill>
                  <a:schemeClr val="dk1"/>
                </a:solidFill>
                <a:latin typeface="Calibri"/>
                <a:ea typeface="Calibri"/>
                <a:cs typeface="Calibri"/>
                <a:sym typeface="Calibri"/>
              </a:rPr>
              <a:t> MA, </a:t>
            </a:r>
            <a:r>
              <a:rPr lang="en-US" sz="1200" b="0" dirty="0" err="1">
                <a:solidFill>
                  <a:schemeClr val="dk1"/>
                </a:solidFill>
                <a:latin typeface="Calibri"/>
                <a:ea typeface="Calibri"/>
                <a:cs typeface="Calibri"/>
                <a:sym typeface="Calibri"/>
              </a:rPr>
              <a:t>Berkovsky</a:t>
            </a:r>
            <a:r>
              <a:rPr lang="en-US" sz="1200" b="0" dirty="0">
                <a:solidFill>
                  <a:schemeClr val="dk1"/>
                </a:solidFill>
                <a:latin typeface="Calibri"/>
                <a:ea typeface="Calibri"/>
                <a:cs typeface="Calibri"/>
                <a:sym typeface="Calibri"/>
              </a:rPr>
              <a:t> S. Mobile health and privacy: cross sectional study. </a:t>
            </a:r>
            <a:r>
              <a:rPr lang="en-US" sz="1200" b="0" dirty="0" err="1">
                <a:solidFill>
                  <a:schemeClr val="dk1"/>
                </a:solidFill>
                <a:latin typeface="Calibri"/>
                <a:ea typeface="Calibri"/>
                <a:cs typeface="Calibri"/>
                <a:sym typeface="Calibri"/>
              </a:rPr>
              <a:t>bmj</a:t>
            </a:r>
            <a:r>
              <a:rPr lang="en-US" sz="1200" b="0" dirty="0">
                <a:solidFill>
                  <a:schemeClr val="dk1"/>
                </a:solidFill>
                <a:latin typeface="Calibri"/>
                <a:ea typeface="Calibri"/>
                <a:cs typeface="Calibri"/>
                <a:sym typeface="Calibri"/>
              </a:rPr>
              <a:t>. 2021 Jun 17;373.</a:t>
            </a:r>
          </a:p>
          <a:p>
            <a:pPr algn="ctr">
              <a:spcBef>
                <a:spcPts val="0"/>
              </a:spcBef>
              <a:spcAft>
                <a:spcPts val="0"/>
              </a:spcAft>
            </a:pPr>
            <a:endParaRPr lang="en-US" sz="3200" dirty="0"/>
          </a:p>
        </p:txBody>
      </p:sp>
      <p:pic>
        <p:nvPicPr>
          <p:cNvPr id="5" name="Picture 4">
            <a:extLst>
              <a:ext uri="{FF2B5EF4-FFF2-40B4-BE49-F238E27FC236}">
                <a16:creationId xmlns:a16="http://schemas.microsoft.com/office/drawing/2014/main" id="{66DE5AAD-5EC2-E5F0-A91D-465CDC69A84B}"/>
              </a:ext>
            </a:extLst>
          </p:cNvPr>
          <p:cNvPicPr>
            <a:picLocks noChangeAspect="1"/>
          </p:cNvPicPr>
          <p:nvPr/>
        </p:nvPicPr>
        <p:blipFill rotWithShape="1">
          <a:blip r:embed="rId2"/>
          <a:srcRect b="36497"/>
          <a:stretch/>
        </p:blipFill>
        <p:spPr>
          <a:xfrm>
            <a:off x="3635831" y="4705597"/>
            <a:ext cx="7922857" cy="1423169"/>
          </a:xfrm>
          <a:prstGeom prst="rect">
            <a:avLst/>
          </a:prstGeom>
        </p:spPr>
      </p:pic>
      <p:graphicFrame>
        <p:nvGraphicFramePr>
          <p:cNvPr id="7" name="Text Placeholder 2">
            <a:extLst>
              <a:ext uri="{FF2B5EF4-FFF2-40B4-BE49-F238E27FC236}">
                <a16:creationId xmlns:a16="http://schemas.microsoft.com/office/drawing/2014/main" id="{AE7ED925-8CC1-741B-D137-C2947C9A83FB}"/>
              </a:ext>
            </a:extLst>
          </p:cNvPr>
          <p:cNvGraphicFramePr/>
          <p:nvPr>
            <p:extLst>
              <p:ext uri="{D42A27DB-BD31-4B8C-83A1-F6EECF244321}">
                <p14:modId xmlns:p14="http://schemas.microsoft.com/office/powerpoint/2010/main" val="959839370"/>
              </p:ext>
            </p:extLst>
          </p:nvPr>
        </p:nvGraphicFramePr>
        <p:xfrm>
          <a:off x="3635832" y="1060630"/>
          <a:ext cx="7922857" cy="3644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a:extLst>
              <a:ext uri="{FF2B5EF4-FFF2-40B4-BE49-F238E27FC236}">
                <a16:creationId xmlns:a16="http://schemas.microsoft.com/office/drawing/2014/main" id="{D640FE0B-998A-B3FE-9078-AB6FC999980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F97273F-9F7E-F671-1D5D-8D13B9F0E86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4B61783-40D6-8E9A-E588-091279CF7219}"/>
              </a:ext>
            </a:extLst>
          </p:cNvPr>
          <p:cNvPicPr>
            <a:picLocks noChangeAspect="1"/>
          </p:cNvPicPr>
          <p:nvPr/>
        </p:nvPicPr>
        <p:blipFill>
          <a:blip r:embed="rId10"/>
          <a:stretch>
            <a:fillRect/>
          </a:stretch>
        </p:blipFill>
        <p:spPr>
          <a:xfrm>
            <a:off x="3835400" y="1780116"/>
            <a:ext cx="980017" cy="980017"/>
          </a:xfrm>
          <a:prstGeom prst="rect">
            <a:avLst/>
          </a:prstGeom>
        </p:spPr>
      </p:pic>
      <p:pic>
        <p:nvPicPr>
          <p:cNvPr id="11" name="Picture 10">
            <a:extLst>
              <a:ext uri="{FF2B5EF4-FFF2-40B4-BE49-F238E27FC236}">
                <a16:creationId xmlns:a16="http://schemas.microsoft.com/office/drawing/2014/main" id="{E200F530-D78A-FA74-1B3B-BC1ED1658906}"/>
              </a:ext>
            </a:extLst>
          </p:cNvPr>
          <p:cNvPicPr>
            <a:picLocks noChangeAspect="1"/>
          </p:cNvPicPr>
          <p:nvPr/>
        </p:nvPicPr>
        <p:blipFill>
          <a:blip r:embed="rId11"/>
          <a:stretch>
            <a:fillRect/>
          </a:stretch>
        </p:blipFill>
        <p:spPr>
          <a:xfrm>
            <a:off x="5488411" y="1780116"/>
            <a:ext cx="980017" cy="980017"/>
          </a:xfrm>
          <a:prstGeom prst="rect">
            <a:avLst/>
          </a:prstGeom>
        </p:spPr>
      </p:pic>
      <p:pic>
        <p:nvPicPr>
          <p:cNvPr id="12" name="Picture 11">
            <a:extLst>
              <a:ext uri="{FF2B5EF4-FFF2-40B4-BE49-F238E27FC236}">
                <a16:creationId xmlns:a16="http://schemas.microsoft.com/office/drawing/2014/main" id="{DB92BDB6-2ECE-6157-D88E-B2E1048A6D18}"/>
              </a:ext>
            </a:extLst>
          </p:cNvPr>
          <p:cNvPicPr>
            <a:picLocks noChangeAspect="1"/>
          </p:cNvPicPr>
          <p:nvPr/>
        </p:nvPicPr>
        <p:blipFill>
          <a:blip r:embed="rId12"/>
          <a:stretch>
            <a:fillRect/>
          </a:stretch>
        </p:blipFill>
        <p:spPr>
          <a:xfrm>
            <a:off x="8782050" y="1727200"/>
            <a:ext cx="884980" cy="884980"/>
          </a:xfrm>
          <a:prstGeom prst="rect">
            <a:avLst/>
          </a:prstGeom>
        </p:spPr>
      </p:pic>
      <p:pic>
        <p:nvPicPr>
          <p:cNvPr id="14" name="Picture 13">
            <a:extLst>
              <a:ext uri="{FF2B5EF4-FFF2-40B4-BE49-F238E27FC236}">
                <a16:creationId xmlns:a16="http://schemas.microsoft.com/office/drawing/2014/main" id="{2B751D7D-438D-A1C2-D24B-81D9558EDE16}"/>
              </a:ext>
            </a:extLst>
          </p:cNvPr>
          <p:cNvPicPr>
            <a:picLocks noChangeAspect="1"/>
          </p:cNvPicPr>
          <p:nvPr/>
        </p:nvPicPr>
        <p:blipFill>
          <a:blip r:embed="rId13"/>
          <a:stretch>
            <a:fillRect/>
          </a:stretch>
        </p:blipFill>
        <p:spPr>
          <a:xfrm>
            <a:off x="10567716" y="1780420"/>
            <a:ext cx="884980" cy="884980"/>
          </a:xfrm>
          <a:prstGeom prst="rect">
            <a:avLst/>
          </a:prstGeom>
        </p:spPr>
      </p:pic>
    </p:spTree>
    <p:extLst>
      <p:ext uri="{BB962C8B-B14F-4D97-AF65-F5344CB8AC3E}">
        <p14:creationId xmlns:p14="http://schemas.microsoft.com/office/powerpoint/2010/main" val="85053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E56-CE1B-195F-9C5B-E4E0F0DE3523}"/>
              </a:ext>
            </a:extLst>
          </p:cNvPr>
          <p:cNvSpPr>
            <a:spLocks noGrp="1"/>
          </p:cNvSpPr>
          <p:nvPr>
            <p:ph type="title"/>
          </p:nvPr>
        </p:nvSpPr>
        <p:spPr>
          <a:xfrm>
            <a:off x="89027" y="2665400"/>
            <a:ext cx="3329087" cy="763600"/>
          </a:xfrm>
        </p:spPr>
        <p:txBody>
          <a:bodyPr/>
          <a:lstStyle/>
          <a:p>
            <a:r>
              <a:rPr lang="en-US" sz="3600" dirty="0">
                <a:solidFill>
                  <a:schemeClr val="bg1"/>
                </a:solidFill>
                <a:cs typeface="Calibri" panose="020F0502020204030204" pitchFamily="34" charset="0"/>
              </a:rPr>
              <a:t>Concern 2: </a:t>
            </a:r>
            <a:br>
              <a:rPr lang="en-US" sz="3600" dirty="0">
                <a:solidFill>
                  <a:schemeClr val="bg1"/>
                </a:solidFill>
                <a:cs typeface="Calibri" panose="020F0502020204030204" pitchFamily="34" charset="0"/>
              </a:rPr>
            </a:br>
            <a:r>
              <a:rPr lang="en-US" sz="3600" dirty="0">
                <a:solidFill>
                  <a:schemeClr val="bg1"/>
                </a:solidFill>
                <a:cs typeface="Calibri" panose="020F0502020204030204" pitchFamily="34" charset="0"/>
              </a:rPr>
              <a:t>Lack of an Evidence Base</a:t>
            </a:r>
            <a:endParaRPr lang="en-US" dirty="0">
              <a:solidFill>
                <a:schemeClr val="bg1"/>
              </a:solidFill>
              <a:cs typeface="Calibri" panose="020F0502020204030204" pitchFamily="34" charset="0"/>
            </a:endParaRPr>
          </a:p>
        </p:txBody>
      </p:sp>
      <p:sp>
        <p:nvSpPr>
          <p:cNvPr id="3" name="Text Placeholder 2">
            <a:extLst>
              <a:ext uri="{FF2B5EF4-FFF2-40B4-BE49-F238E27FC236}">
                <a16:creationId xmlns:a16="http://schemas.microsoft.com/office/drawing/2014/main" id="{821AE3AC-9961-D29A-5BC1-CCAFDC4E7FCD}"/>
              </a:ext>
            </a:extLst>
          </p:cNvPr>
          <p:cNvSpPr>
            <a:spLocks noGrp="1"/>
          </p:cNvSpPr>
          <p:nvPr>
            <p:ph type="body" idx="1"/>
          </p:nvPr>
        </p:nvSpPr>
        <p:spPr>
          <a:xfrm>
            <a:off x="3548742" y="1717923"/>
            <a:ext cx="2643539" cy="2658554"/>
          </a:xfrm>
        </p:spPr>
        <p:txBody>
          <a:bodyPr/>
          <a:lstStyle/>
          <a:p>
            <a:pPr marL="0" indent="0">
              <a:lnSpc>
                <a:spcPct val="90000"/>
              </a:lnSpc>
              <a:spcBef>
                <a:spcPts val="1333"/>
              </a:spcBef>
              <a:spcAft>
                <a:spcPts val="0"/>
              </a:spcAft>
              <a:buClr>
                <a:schemeClr val="dk1"/>
              </a:buClr>
              <a:buSzPts val="1100"/>
              <a:buNone/>
            </a:pPr>
            <a:r>
              <a:rPr lang="en-US" sz="2000" dirty="0">
                <a:solidFill>
                  <a:srgbClr val="002060"/>
                </a:solidFill>
              </a:rPr>
              <a:t>Although 59 apps claimed to be effective at diagnosing a mental health condition or improving symptoms, only </a:t>
            </a:r>
            <a:r>
              <a:rPr lang="en-US" sz="2000" b="1" dirty="0">
                <a:solidFill>
                  <a:schemeClr val="accent2"/>
                </a:solidFill>
              </a:rPr>
              <a:t>one app included a citation to published literature.</a:t>
            </a:r>
          </a:p>
        </p:txBody>
      </p:sp>
      <p:pic>
        <p:nvPicPr>
          <p:cNvPr id="5" name="Google Shape;341;p45">
            <a:extLst>
              <a:ext uri="{FF2B5EF4-FFF2-40B4-BE49-F238E27FC236}">
                <a16:creationId xmlns:a16="http://schemas.microsoft.com/office/drawing/2014/main" id="{54F8DBF3-CA60-C117-970C-BBA656C1D10E}"/>
              </a:ext>
            </a:extLst>
          </p:cNvPr>
          <p:cNvPicPr preferRelativeResize="0"/>
          <p:nvPr/>
        </p:nvPicPr>
        <p:blipFill>
          <a:blip r:embed="rId2">
            <a:alphaModFix/>
          </a:blip>
          <a:stretch>
            <a:fillRect/>
          </a:stretch>
        </p:blipFill>
        <p:spPr>
          <a:xfrm>
            <a:off x="6322910" y="201800"/>
            <a:ext cx="5452225" cy="6043101"/>
          </a:xfrm>
          <a:prstGeom prst="rect">
            <a:avLst/>
          </a:prstGeom>
          <a:noFill/>
          <a:ln>
            <a:noFill/>
          </a:ln>
        </p:spPr>
      </p:pic>
      <p:pic>
        <p:nvPicPr>
          <p:cNvPr id="6" name="Google Shape;342;p45">
            <a:extLst>
              <a:ext uri="{FF2B5EF4-FFF2-40B4-BE49-F238E27FC236}">
                <a16:creationId xmlns:a16="http://schemas.microsoft.com/office/drawing/2014/main" id="{96900E86-345E-5C5F-0B3F-12B244DEC747}"/>
              </a:ext>
            </a:extLst>
          </p:cNvPr>
          <p:cNvPicPr preferRelativeResize="0"/>
          <p:nvPr/>
        </p:nvPicPr>
        <p:blipFill>
          <a:blip r:embed="rId3">
            <a:alphaModFix/>
          </a:blip>
          <a:stretch>
            <a:fillRect/>
          </a:stretch>
        </p:blipFill>
        <p:spPr>
          <a:xfrm>
            <a:off x="6322910" y="2122486"/>
            <a:ext cx="5452225" cy="1469800"/>
          </a:xfrm>
          <a:prstGeom prst="rect">
            <a:avLst/>
          </a:prstGeom>
          <a:noFill/>
          <a:ln>
            <a:noFill/>
          </a:ln>
        </p:spPr>
      </p:pic>
      <p:pic>
        <p:nvPicPr>
          <p:cNvPr id="7" name="Google Shape;343;p45">
            <a:extLst>
              <a:ext uri="{FF2B5EF4-FFF2-40B4-BE49-F238E27FC236}">
                <a16:creationId xmlns:a16="http://schemas.microsoft.com/office/drawing/2014/main" id="{B87D083D-781A-DC37-CFFA-4B42C1C517A5}"/>
              </a:ext>
            </a:extLst>
          </p:cNvPr>
          <p:cNvPicPr preferRelativeResize="0"/>
          <p:nvPr/>
        </p:nvPicPr>
        <p:blipFill>
          <a:blip r:embed="rId4">
            <a:alphaModFix/>
          </a:blip>
          <a:stretch>
            <a:fillRect/>
          </a:stretch>
        </p:blipFill>
        <p:spPr>
          <a:xfrm>
            <a:off x="957943" y="6244901"/>
            <a:ext cx="6324600" cy="508000"/>
          </a:xfrm>
          <a:prstGeom prst="rect">
            <a:avLst/>
          </a:prstGeom>
          <a:noFill/>
          <a:ln>
            <a:noFill/>
          </a:ln>
        </p:spPr>
      </p:pic>
      <p:pic>
        <p:nvPicPr>
          <p:cNvPr id="8" name="Picture 4">
            <a:extLst>
              <a:ext uri="{FF2B5EF4-FFF2-40B4-BE49-F238E27FC236}">
                <a16:creationId xmlns:a16="http://schemas.microsoft.com/office/drawing/2014/main" id="{EB2AE6BD-07F7-DC6A-5897-5B58A9E7B19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02536E1-27CF-FA32-23C6-9394CD29E1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3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4D34E36-C300-45E5-A59A-6CE1F28A4448}"/>
              </a:ext>
            </a:extLst>
          </p:cNvPr>
          <p:cNvPicPr>
            <a:picLocks noChangeAspect="1"/>
          </p:cNvPicPr>
          <p:nvPr/>
        </p:nvPicPr>
        <p:blipFill>
          <a:blip r:embed="rId3">
            <a:alphaModFix amt="90000"/>
          </a:blip>
          <a:stretch>
            <a:fillRect/>
          </a:stretch>
        </p:blipFill>
        <p:spPr>
          <a:xfrm>
            <a:off x="8815552" y="290242"/>
            <a:ext cx="1567573" cy="606802"/>
          </a:xfrm>
          <a:prstGeom prst="rect">
            <a:avLst/>
          </a:prstGeom>
        </p:spPr>
      </p:pic>
      <p:sp>
        <p:nvSpPr>
          <p:cNvPr id="12" name="Content Placeholder 3">
            <a:extLst>
              <a:ext uri="{FF2B5EF4-FFF2-40B4-BE49-F238E27FC236}">
                <a16:creationId xmlns:a16="http://schemas.microsoft.com/office/drawing/2014/main" id="{2E6744DA-8984-42DC-9F31-BD316381B39B}"/>
              </a:ext>
            </a:extLst>
          </p:cNvPr>
          <p:cNvSpPr txBox="1">
            <a:spLocks/>
          </p:cNvSpPr>
          <p:nvPr/>
        </p:nvSpPr>
        <p:spPr>
          <a:xfrm>
            <a:off x="1062274" y="6284730"/>
            <a:ext cx="5232295" cy="46166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002060"/>
                </a:solidFill>
                <a:latin typeface="+mn-lt"/>
              </a:rPr>
              <a:t>K Singh et al. Many Mobile Health Apps Target High-Need, High-Cost Populations, But Gaps Remain. Health Affairs. 2016</a:t>
            </a:r>
          </a:p>
        </p:txBody>
      </p:sp>
      <p:pic>
        <p:nvPicPr>
          <p:cNvPr id="13" name="Picture 12">
            <a:extLst>
              <a:ext uri="{FF2B5EF4-FFF2-40B4-BE49-F238E27FC236}">
                <a16:creationId xmlns:a16="http://schemas.microsoft.com/office/drawing/2014/main" id="{E97356C6-6163-4B1F-9401-D5C0C6030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6247" y="604529"/>
            <a:ext cx="6308324" cy="5306414"/>
          </a:xfrm>
          <a:prstGeom prst="rect">
            <a:avLst/>
          </a:prstGeom>
        </p:spPr>
      </p:pic>
      <p:sp>
        <p:nvSpPr>
          <p:cNvPr id="2" name="Title 1">
            <a:extLst>
              <a:ext uri="{FF2B5EF4-FFF2-40B4-BE49-F238E27FC236}">
                <a16:creationId xmlns:a16="http://schemas.microsoft.com/office/drawing/2014/main" id="{DD755DCC-D755-5F49-B35E-CE50622FA535}"/>
              </a:ext>
            </a:extLst>
          </p:cNvPr>
          <p:cNvSpPr>
            <a:spLocks noGrp="1"/>
          </p:cNvSpPr>
          <p:nvPr>
            <p:ph type="title"/>
          </p:nvPr>
        </p:nvSpPr>
        <p:spPr>
          <a:xfrm>
            <a:off x="232333" y="2494136"/>
            <a:ext cx="2960849" cy="763600"/>
          </a:xfrm>
        </p:spPr>
        <p:txBody>
          <a:bodyPr/>
          <a:lstStyle/>
          <a:p>
            <a:r>
              <a:rPr lang="en-US" dirty="0">
                <a:solidFill>
                  <a:schemeClr val="bg1"/>
                </a:solidFill>
              </a:rPr>
              <a:t>Concern 3: Stars and Download Metrics Can Be Misleading </a:t>
            </a:r>
          </a:p>
        </p:txBody>
      </p:sp>
      <p:pic>
        <p:nvPicPr>
          <p:cNvPr id="3" name="Picture 4">
            <a:extLst>
              <a:ext uri="{FF2B5EF4-FFF2-40B4-BE49-F238E27FC236}">
                <a16:creationId xmlns:a16="http://schemas.microsoft.com/office/drawing/2014/main" id="{FE9B2D01-BA09-423A-DDE1-0CF6F69A62F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AACA73-A3C1-60E6-644F-9BD6038C131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4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4D34E36-C300-45E5-A59A-6CE1F28A4448}"/>
              </a:ext>
            </a:extLst>
          </p:cNvPr>
          <p:cNvPicPr>
            <a:picLocks noChangeAspect="1"/>
          </p:cNvPicPr>
          <p:nvPr/>
        </p:nvPicPr>
        <p:blipFill>
          <a:blip r:embed="rId3">
            <a:alphaModFix amt="90000"/>
          </a:blip>
          <a:stretch>
            <a:fillRect/>
          </a:stretch>
        </p:blipFill>
        <p:spPr>
          <a:xfrm>
            <a:off x="8815552" y="290242"/>
            <a:ext cx="1567573" cy="606802"/>
          </a:xfrm>
          <a:prstGeom prst="rect">
            <a:avLst/>
          </a:prstGeom>
        </p:spPr>
      </p:pic>
      <p:sp>
        <p:nvSpPr>
          <p:cNvPr id="2" name="Title 1">
            <a:extLst>
              <a:ext uri="{FF2B5EF4-FFF2-40B4-BE49-F238E27FC236}">
                <a16:creationId xmlns:a16="http://schemas.microsoft.com/office/drawing/2014/main" id="{279F964C-94BE-0849-B898-78D13AA79672}"/>
              </a:ext>
            </a:extLst>
          </p:cNvPr>
          <p:cNvSpPr>
            <a:spLocks noGrp="1"/>
          </p:cNvSpPr>
          <p:nvPr>
            <p:ph type="title"/>
          </p:nvPr>
        </p:nvSpPr>
        <p:spPr>
          <a:xfrm>
            <a:off x="0" y="1962532"/>
            <a:ext cx="3361743" cy="763600"/>
          </a:xfrm>
        </p:spPr>
        <p:txBody>
          <a:bodyPr/>
          <a:lstStyle/>
          <a:p>
            <a:pPr algn="ctr"/>
            <a:r>
              <a:rPr lang="en-US" dirty="0">
                <a:solidFill>
                  <a:schemeClr val="bg1"/>
                </a:solidFill>
              </a:rPr>
              <a:t>American Psychiatric Association App Evaluation Framework</a:t>
            </a:r>
          </a:p>
        </p:txBody>
      </p:sp>
      <p:pic>
        <p:nvPicPr>
          <p:cNvPr id="8" name="Picture 7" descr="Screen Shot 2018-03-11 at 4.33.45 PM.png">
            <a:extLst>
              <a:ext uri="{FF2B5EF4-FFF2-40B4-BE49-F238E27FC236}">
                <a16:creationId xmlns:a16="http://schemas.microsoft.com/office/drawing/2014/main" id="{AC41C106-C6D9-F44D-B432-E4F9287803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79939" y="1234931"/>
            <a:ext cx="8067854" cy="4388138"/>
          </a:xfrm>
          <a:prstGeom prst="rect">
            <a:avLst/>
          </a:prstGeom>
          <a:ln>
            <a:solidFill>
              <a:schemeClr val="bg1"/>
            </a:solidFill>
          </a:ln>
        </p:spPr>
      </p:pic>
      <p:sp>
        <p:nvSpPr>
          <p:cNvPr id="3" name="TextBox 2">
            <a:extLst>
              <a:ext uri="{FF2B5EF4-FFF2-40B4-BE49-F238E27FC236}">
                <a16:creationId xmlns:a16="http://schemas.microsoft.com/office/drawing/2014/main" id="{7CCC6CB8-1A3C-0D45-8BAF-CECC065A8C1B}"/>
              </a:ext>
            </a:extLst>
          </p:cNvPr>
          <p:cNvSpPr txBox="1"/>
          <p:nvPr/>
        </p:nvSpPr>
        <p:spPr>
          <a:xfrm>
            <a:off x="1062274" y="6433193"/>
            <a:ext cx="7045006" cy="584775"/>
          </a:xfrm>
          <a:prstGeom prst="rect">
            <a:avLst/>
          </a:prstGeom>
          <a:noFill/>
        </p:spPr>
        <p:txBody>
          <a:bodyPr wrap="none" rtlCol="0">
            <a:spAutoFit/>
          </a:bodyPr>
          <a:lstStyle/>
          <a:p>
            <a:r>
              <a:rPr lang="en-US" sz="1400" dirty="0">
                <a:hlinkClick r:id="rId5"/>
              </a:rPr>
              <a:t>https://www.psychiatry.org/psychiatrists/practice/mental-health-apps/app-evaluation-model</a:t>
            </a:r>
            <a:endParaRPr lang="en-US" sz="1400" dirty="0"/>
          </a:p>
          <a:p>
            <a:endParaRPr lang="en-US" dirty="0"/>
          </a:p>
        </p:txBody>
      </p:sp>
      <p:pic>
        <p:nvPicPr>
          <p:cNvPr id="4" name="Picture 4">
            <a:extLst>
              <a:ext uri="{FF2B5EF4-FFF2-40B4-BE49-F238E27FC236}">
                <a16:creationId xmlns:a16="http://schemas.microsoft.com/office/drawing/2014/main" id="{A1176A2F-7497-17CA-299C-DF41CC8903B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34D4A2B-ECE4-236D-23B8-E830EFFA455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5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24D3DE-6FF0-EBC3-5FD9-8A1E546CBCF3}"/>
              </a:ext>
            </a:extLst>
          </p:cNvPr>
          <p:cNvSpPr>
            <a:spLocks noGrp="1"/>
          </p:cNvSpPr>
          <p:nvPr>
            <p:ph type="title"/>
          </p:nvPr>
        </p:nvSpPr>
        <p:spPr>
          <a:xfrm>
            <a:off x="5271657" y="627191"/>
            <a:ext cx="6451110" cy="1255469"/>
          </a:xfrm>
        </p:spPr>
        <p:txBody>
          <a:bodyPr vert="horz" lIns="91440" tIns="45720" rIns="91440" bIns="45720" rtlCol="0" anchor="ctr">
            <a:normAutofit/>
          </a:bodyPr>
          <a:lstStyle/>
          <a:p>
            <a:pPr>
              <a:spcBef>
                <a:spcPct val="0"/>
              </a:spcBef>
            </a:pPr>
            <a:r>
              <a:rPr lang="en-US" dirty="0">
                <a:solidFill>
                  <a:srgbClr val="FFFFFF"/>
                </a:solidFill>
              </a:rPr>
              <a:t>Integration in TGH Curriculum</a:t>
            </a:r>
          </a:p>
        </p:txBody>
      </p:sp>
      <p:sp>
        <p:nvSpPr>
          <p:cNvPr id="19" name="Rectangle 1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08F1E183-81CD-4DA2-03CC-5291F3655B77}"/>
              </a:ext>
            </a:extLst>
          </p:cNvPr>
          <p:cNvSpPr>
            <a:spLocks noGrp="1"/>
          </p:cNvSpPr>
          <p:nvPr>
            <p:ph type="body" idx="1"/>
          </p:nvPr>
        </p:nvSpPr>
        <p:spPr>
          <a:xfrm>
            <a:off x="5293795" y="1774996"/>
            <a:ext cx="6800233" cy="4146833"/>
          </a:xfrm>
        </p:spPr>
        <p:txBody>
          <a:bodyPr vert="horz" lIns="91440" tIns="45720" rIns="91440" bIns="45720" rtlCol="0" anchor="t">
            <a:noAutofit/>
          </a:bodyPr>
          <a:lstStyle/>
          <a:p>
            <a:pPr marL="769605" indent="-342900">
              <a:spcAft>
                <a:spcPts val="600"/>
              </a:spcAft>
              <a:buClr>
                <a:schemeClr val="bg1"/>
              </a:buClr>
              <a:buFont typeface="+mj-lt"/>
              <a:buAutoNum type="arabicPeriod"/>
            </a:pPr>
            <a:r>
              <a:rPr lang="en-US" sz="1900" b="0" i="0" dirty="0">
                <a:solidFill>
                  <a:schemeClr val="bg1"/>
                </a:solidFill>
                <a:effectLst/>
              </a:rPr>
              <a:t>On which platforms/operating systems does the app work? </a:t>
            </a:r>
            <a:endParaRPr lang="en-US" sz="1900" dirty="0">
              <a:solidFill>
                <a:schemeClr val="bg1"/>
              </a:solidFill>
            </a:endParaRPr>
          </a:p>
          <a:p>
            <a:pPr marL="769605" indent="-342900">
              <a:spcAft>
                <a:spcPts val="600"/>
              </a:spcAft>
              <a:buClr>
                <a:schemeClr val="bg1"/>
              </a:buClr>
              <a:buFont typeface="+mj-lt"/>
              <a:buAutoNum type="arabicPeriod"/>
            </a:pPr>
            <a:r>
              <a:rPr lang="en-US" sz="1900" b="0" i="0" dirty="0">
                <a:solidFill>
                  <a:schemeClr val="bg1"/>
                </a:solidFill>
                <a:effectLst/>
              </a:rPr>
              <a:t>Has the app been updated in the last 180 days?</a:t>
            </a:r>
          </a:p>
          <a:p>
            <a:pPr marL="769605" indent="-342900">
              <a:spcAft>
                <a:spcPts val="600"/>
              </a:spcAft>
              <a:buClr>
                <a:schemeClr val="bg1"/>
              </a:buClr>
              <a:buFont typeface="+mj-lt"/>
              <a:buAutoNum type="arabicPeriod"/>
            </a:pPr>
            <a:r>
              <a:rPr lang="en-US" sz="1900" b="0" i="0" dirty="0">
                <a:solidFill>
                  <a:schemeClr val="bg1"/>
                </a:solidFill>
                <a:effectLst/>
              </a:rPr>
              <a:t>Is there a transparent privacy policy that is clear and accessible before use?</a:t>
            </a:r>
          </a:p>
          <a:p>
            <a:pPr marL="769605" indent="-342900">
              <a:spcAft>
                <a:spcPts val="600"/>
              </a:spcAft>
              <a:buClr>
                <a:schemeClr val="bg1"/>
              </a:buClr>
              <a:buFont typeface="+mj-lt"/>
              <a:buAutoNum type="arabicPeriod"/>
            </a:pPr>
            <a:r>
              <a:rPr lang="en-US" sz="1900" b="0" i="0" dirty="0">
                <a:solidFill>
                  <a:schemeClr val="bg1"/>
                </a:solidFill>
                <a:effectLst/>
              </a:rPr>
              <a:t>Does the app collect, us, and/or transmit sensitive data? If yes, does it claim to do so securely?</a:t>
            </a:r>
          </a:p>
          <a:p>
            <a:pPr marL="769605" indent="-342900">
              <a:spcAft>
                <a:spcPts val="600"/>
              </a:spcAft>
              <a:buClr>
                <a:schemeClr val="bg1"/>
              </a:buClr>
              <a:buFont typeface="+mj-lt"/>
              <a:buAutoNum type="arabicPeriod"/>
            </a:pPr>
            <a:r>
              <a:rPr lang="en-US" sz="1900" b="0" i="0" dirty="0">
                <a:solidFill>
                  <a:schemeClr val="bg1"/>
                </a:solidFill>
                <a:effectLst/>
              </a:rPr>
              <a:t>Is there evidence of specific benefit from academic institutions, end user feedback, or research studies?</a:t>
            </a:r>
          </a:p>
          <a:p>
            <a:pPr marL="769605" indent="-342900">
              <a:spcAft>
                <a:spcPts val="600"/>
              </a:spcAft>
              <a:buClr>
                <a:schemeClr val="bg1"/>
              </a:buClr>
              <a:buFont typeface="+mj-lt"/>
              <a:buAutoNum type="arabicPeriod"/>
            </a:pPr>
            <a:r>
              <a:rPr lang="en-US" sz="1900" b="0" i="0" dirty="0">
                <a:solidFill>
                  <a:schemeClr val="bg1"/>
                </a:solidFill>
                <a:effectLst/>
              </a:rPr>
              <a:t>Does the app have a clinical/recovery foundation relevant to your intended use?</a:t>
            </a:r>
          </a:p>
          <a:p>
            <a:pPr marL="769605" indent="-342900">
              <a:spcAft>
                <a:spcPts val="600"/>
              </a:spcAft>
              <a:buClr>
                <a:schemeClr val="bg1"/>
              </a:buClr>
              <a:buFont typeface="+mj-lt"/>
              <a:buAutoNum type="arabicPeriod"/>
            </a:pPr>
            <a:r>
              <a:rPr lang="en-US" sz="1900" b="0" i="0" dirty="0">
                <a:solidFill>
                  <a:schemeClr val="bg1"/>
                </a:solidFill>
                <a:effectLst/>
              </a:rPr>
              <a:t>Does the app seem easy to use?</a:t>
            </a:r>
          </a:p>
          <a:p>
            <a:pPr marL="769605" indent="-342900">
              <a:spcAft>
                <a:spcPts val="600"/>
              </a:spcAft>
              <a:buClr>
                <a:schemeClr val="bg1"/>
              </a:buClr>
              <a:buFont typeface="+mj-lt"/>
              <a:buAutoNum type="arabicPeriod"/>
            </a:pPr>
            <a:r>
              <a:rPr lang="en-US" sz="1900" b="0" i="0" dirty="0">
                <a:solidFill>
                  <a:schemeClr val="bg1"/>
                </a:solidFill>
                <a:effectLst/>
              </a:rPr>
              <a:t>Can data be easily shared and interpreted in a way that's consistent with the stated purpose of the app?</a:t>
            </a:r>
          </a:p>
        </p:txBody>
      </p:sp>
      <p:sp>
        <p:nvSpPr>
          <p:cNvPr id="4" name="TextBox 3">
            <a:extLst>
              <a:ext uri="{FF2B5EF4-FFF2-40B4-BE49-F238E27FC236}">
                <a16:creationId xmlns:a16="http://schemas.microsoft.com/office/drawing/2014/main" id="{0C7A840C-33FF-3068-40C3-66B9DD5B697E}"/>
              </a:ext>
            </a:extLst>
          </p:cNvPr>
          <p:cNvSpPr txBox="1"/>
          <p:nvPr/>
        </p:nvSpPr>
        <p:spPr>
          <a:xfrm>
            <a:off x="938213" y="6411568"/>
            <a:ext cx="7045006" cy="661720"/>
          </a:xfrm>
          <a:prstGeom prst="rect">
            <a:avLst/>
          </a:prstGeom>
          <a:noFill/>
        </p:spPr>
        <p:txBody>
          <a:bodyPr wrap="none" rtlCol="0">
            <a:spAutoFit/>
          </a:bodyPr>
          <a:lstStyle/>
          <a:p>
            <a:pPr>
              <a:spcAft>
                <a:spcPts val="600"/>
              </a:spcAft>
            </a:pPr>
            <a:r>
              <a:rPr lang="en-US" sz="1400" dirty="0">
                <a:hlinkClick r:id="rId2"/>
              </a:rPr>
              <a:t>https://www.psychiatry.org/psychiatrists/practice/mental-health-apps/app-evaluation-model</a:t>
            </a:r>
            <a:endParaRPr lang="en-US" sz="1400" dirty="0"/>
          </a:p>
          <a:p>
            <a:pPr>
              <a:spcAft>
                <a:spcPts val="600"/>
              </a:spcAft>
            </a:pPr>
            <a:endParaRPr lang="en-US" dirty="0"/>
          </a:p>
        </p:txBody>
      </p:sp>
      <p:pic>
        <p:nvPicPr>
          <p:cNvPr id="5" name="Picture 4">
            <a:extLst>
              <a:ext uri="{FF2B5EF4-FFF2-40B4-BE49-F238E27FC236}">
                <a16:creationId xmlns:a16="http://schemas.microsoft.com/office/drawing/2014/main" id="{F46D2DF2-85DA-FABF-4075-AD9FC616BAEF}"/>
              </a:ext>
            </a:extLst>
          </p:cNvPr>
          <p:cNvPicPr>
            <a:picLocks noChangeAspect="1"/>
          </p:cNvPicPr>
          <p:nvPr/>
        </p:nvPicPr>
        <p:blipFill>
          <a:blip r:embed="rId3"/>
          <a:stretch>
            <a:fillRect/>
          </a:stretch>
        </p:blipFill>
        <p:spPr>
          <a:xfrm>
            <a:off x="713532" y="1450625"/>
            <a:ext cx="3956749" cy="3956749"/>
          </a:xfrm>
          <a:prstGeom prst="rect">
            <a:avLst/>
          </a:prstGeom>
        </p:spPr>
      </p:pic>
      <p:pic>
        <p:nvPicPr>
          <p:cNvPr id="6" name="Picture 4">
            <a:extLst>
              <a:ext uri="{FF2B5EF4-FFF2-40B4-BE49-F238E27FC236}">
                <a16:creationId xmlns:a16="http://schemas.microsoft.com/office/drawing/2014/main" id="{675B174E-D602-8169-21AC-F538EFA983D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3117" y="6456120"/>
            <a:ext cx="3588883" cy="331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A8CB565-896C-4DC5-067E-8C9336CF9C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831" y="5873863"/>
            <a:ext cx="1144105" cy="11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0547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6394</TotalTime>
  <Words>1062</Words>
  <Application>Microsoft Macintosh PowerPoint</Application>
  <PresentationFormat>Widescreen</PresentationFormat>
  <Paragraphs>129</Paragraphs>
  <Slides>16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Baghdad</vt:lpstr>
      <vt:lpstr>Calibri</vt:lpstr>
      <vt:lpstr>Corbel</vt:lpstr>
      <vt:lpstr>Quattrocento Sans</vt:lpstr>
      <vt:lpstr>Wingdings 2</vt:lpstr>
      <vt:lpstr>Wingdings 3</vt:lpstr>
      <vt:lpstr>Frame</vt:lpstr>
      <vt:lpstr>Finding a Mental Health App that is Right for You with Mindapps.org</vt:lpstr>
      <vt:lpstr>Introduction</vt:lpstr>
      <vt:lpstr>PowerPoint Presentation</vt:lpstr>
      <vt:lpstr>PowerPoint Presentation</vt:lpstr>
      <vt:lpstr>Concern 1: Privacy and Ethics in Digital Health </vt:lpstr>
      <vt:lpstr>Concern 2:  Lack of an Evidence Base</vt:lpstr>
      <vt:lpstr>Concern 3: Stars and Download Metrics Can Be Misleading </vt:lpstr>
      <vt:lpstr>American Psychiatric Association App Evaluation Framework</vt:lpstr>
      <vt:lpstr>Integration in TGH Curriculum</vt:lpstr>
      <vt:lpstr>PowerPoint Presentation</vt:lpstr>
      <vt:lpstr>100+ Objective Questions  </vt:lpstr>
      <vt:lpstr>Mindapps.org</vt:lpstr>
      <vt:lpstr>Integration in TGH Curriculum</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Torous</dc:creator>
  <cp:lastModifiedBy>Gil Alon</cp:lastModifiedBy>
  <cp:revision>267</cp:revision>
  <dcterms:created xsi:type="dcterms:W3CDTF">2019-02-20T12:35:55Z</dcterms:created>
  <dcterms:modified xsi:type="dcterms:W3CDTF">2022-10-03T19:44:51Z</dcterms:modified>
</cp:coreProperties>
</file>